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16">
  <p:sldMasterIdLst>
    <p:sldMasterId id="2147483648" r:id="rId1"/>
  </p:sldMasterIdLst>
  <p:notesMasterIdLst>
    <p:notesMasterId r:id="rId79"/>
  </p:notesMasterIdLst>
  <p:handoutMasterIdLst>
    <p:handoutMasterId r:id="rId80"/>
  </p:handoutMasterIdLst>
  <p:sldIdLst>
    <p:sldId id="410" r:id="rId2"/>
    <p:sldId id="629" r:id="rId3"/>
    <p:sldId id="632" r:id="rId4"/>
    <p:sldId id="630" r:id="rId5"/>
    <p:sldId id="633" r:id="rId6"/>
    <p:sldId id="631" r:id="rId7"/>
    <p:sldId id="634" r:id="rId8"/>
    <p:sldId id="635" r:id="rId9"/>
    <p:sldId id="636" r:id="rId10"/>
    <p:sldId id="637" r:id="rId11"/>
    <p:sldId id="638" r:id="rId12"/>
    <p:sldId id="656" r:id="rId13"/>
    <p:sldId id="657" r:id="rId14"/>
    <p:sldId id="653" r:id="rId15"/>
    <p:sldId id="654" r:id="rId16"/>
    <p:sldId id="658" r:id="rId17"/>
    <p:sldId id="639" r:id="rId18"/>
    <p:sldId id="660" r:id="rId19"/>
    <p:sldId id="673" r:id="rId20"/>
    <p:sldId id="674" r:id="rId21"/>
    <p:sldId id="661" r:id="rId22"/>
    <p:sldId id="679" r:id="rId23"/>
    <p:sldId id="659" r:id="rId24"/>
    <p:sldId id="662" r:id="rId25"/>
    <p:sldId id="678" r:id="rId26"/>
    <p:sldId id="663" r:id="rId27"/>
    <p:sldId id="665" r:id="rId28"/>
    <p:sldId id="664" r:id="rId29"/>
    <p:sldId id="669" r:id="rId30"/>
    <p:sldId id="670" r:id="rId31"/>
    <p:sldId id="671" r:id="rId32"/>
    <p:sldId id="682" r:id="rId33"/>
    <p:sldId id="710" r:id="rId34"/>
    <p:sldId id="680" r:id="rId35"/>
    <p:sldId id="651" r:id="rId36"/>
    <p:sldId id="675" r:id="rId37"/>
    <p:sldId id="676" r:id="rId38"/>
    <p:sldId id="652" r:id="rId39"/>
    <p:sldId id="677" r:id="rId40"/>
    <p:sldId id="683" r:id="rId41"/>
    <p:sldId id="687" r:id="rId42"/>
    <p:sldId id="691" r:id="rId43"/>
    <p:sldId id="699" r:id="rId44"/>
    <p:sldId id="698" r:id="rId45"/>
    <p:sldId id="689" r:id="rId46"/>
    <p:sldId id="688" r:id="rId47"/>
    <p:sldId id="690" r:id="rId48"/>
    <p:sldId id="692" r:id="rId49"/>
    <p:sldId id="693" r:id="rId50"/>
    <p:sldId id="694" r:id="rId51"/>
    <p:sldId id="712" r:id="rId52"/>
    <p:sldId id="713" r:id="rId53"/>
    <p:sldId id="714" r:id="rId54"/>
    <p:sldId id="715" r:id="rId55"/>
    <p:sldId id="701" r:id="rId56"/>
    <p:sldId id="700" r:id="rId57"/>
    <p:sldId id="736" r:id="rId58"/>
    <p:sldId id="737" r:id="rId59"/>
    <p:sldId id="738" r:id="rId60"/>
    <p:sldId id="711" r:id="rId61"/>
    <p:sldId id="702" r:id="rId62"/>
    <p:sldId id="703" r:id="rId63"/>
    <p:sldId id="705" r:id="rId64"/>
    <p:sldId id="706" r:id="rId65"/>
    <p:sldId id="707" r:id="rId66"/>
    <p:sldId id="708" r:id="rId67"/>
    <p:sldId id="735" r:id="rId68"/>
    <p:sldId id="649" r:id="rId69"/>
    <p:sldId id="643" r:id="rId70"/>
    <p:sldId id="644" r:id="rId71"/>
    <p:sldId id="645" r:id="rId72"/>
    <p:sldId id="646" r:id="rId73"/>
    <p:sldId id="647" r:id="rId74"/>
    <p:sldId id="648" r:id="rId75"/>
    <p:sldId id="732" r:id="rId76"/>
    <p:sldId id="733" r:id="rId77"/>
    <p:sldId id="734" r:id="rId78"/>
  </p:sldIdLst>
  <p:sldSz cx="9144000" cy="6858000" type="screen4x3"/>
  <p:notesSz cx="6797675" cy="9926638"/>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358">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uise Lodenkemper" initials="LL" lastIdx="1" clrIdx="0">
    <p:extLst/>
  </p:cmAuthor>
  <p:cmAuthor id="2" name="Karl Reinecke" initials="KR"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FFEBCD"/>
    <a:srgbClr val="FFFFCC"/>
    <a:srgbClr val="FF5050"/>
    <a:srgbClr val="FFCC66"/>
    <a:srgbClr val="336699"/>
    <a:srgbClr val="00FF00"/>
    <a:srgbClr val="A4B16F"/>
    <a:srgbClr val="006699"/>
    <a:srgbClr val="2D4E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59" autoAdjust="0"/>
    <p:restoredTop sz="83361" autoAdjust="0"/>
  </p:normalViewPr>
  <p:slideViewPr>
    <p:cSldViewPr snapToGrid="0" snapToObjects="1">
      <p:cViewPr varScale="1">
        <p:scale>
          <a:sx n="80" d="100"/>
          <a:sy n="80" d="100"/>
        </p:scale>
        <p:origin x="522" y="72"/>
      </p:cViewPr>
      <p:guideLst>
        <p:guide orient="horz" pos="2358"/>
        <p:guide pos="2880"/>
      </p:guideLst>
    </p:cSldViewPr>
  </p:slideViewPr>
  <p:notesTextViewPr>
    <p:cViewPr>
      <p:scale>
        <a:sx n="3" d="2"/>
        <a:sy n="3" d="2"/>
      </p:scale>
      <p:origin x="0" y="0"/>
    </p:cViewPr>
  </p:notesTextViewPr>
  <p:sorterViewPr>
    <p:cViewPr>
      <p:scale>
        <a:sx n="75" d="100"/>
        <a:sy n="75" d="100"/>
      </p:scale>
      <p:origin x="0" y="-1212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F60F72EB-F475-488A-813D-F25828B3EDE7}" type="datetimeFigureOut">
              <a:rPr lang="en-GB" smtClean="0"/>
              <a:pPr/>
              <a:t>17/07/2018</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C9FBA6AD-0FD0-4F5A-BB8F-7B33CBC07824}" type="slidenum">
              <a:rPr lang="en-GB" smtClean="0"/>
              <a:pPr/>
              <a:t>‹#›</a:t>
            </a:fld>
            <a:endParaRPr lang="en-GB"/>
          </a:p>
        </p:txBody>
      </p:sp>
    </p:spTree>
    <p:extLst>
      <p:ext uri="{BB962C8B-B14F-4D97-AF65-F5344CB8AC3E}">
        <p14:creationId xmlns:p14="http://schemas.microsoft.com/office/powerpoint/2010/main" val="40176350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mn-ea"/>
                <a:cs typeface="+mn-cs"/>
              </a:defRPr>
            </a:lvl1pPr>
          </a:lstStyle>
          <a:p>
            <a:pPr>
              <a:defRPr/>
            </a:pPr>
            <a:endParaRPr lang="en-US"/>
          </a:p>
        </p:txBody>
      </p:sp>
      <p:sp>
        <p:nvSpPr>
          <p:cNvPr id="30723"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4C730471-F76F-4CDC-8902-189038F7F663}" type="datetimeFigureOut">
              <a:rPr lang="en-US" altLang="en-US"/>
              <a:pPr>
                <a:defRPr/>
              </a:pPr>
              <a:t>7/17/2018</a:t>
            </a:fld>
            <a:endParaRPr lang="en-US" altLang="en-US"/>
          </a:p>
        </p:txBody>
      </p:sp>
      <p:sp>
        <p:nvSpPr>
          <p:cNvPr id="14340"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26" name="Rectangle 6"/>
          <p:cNvSpPr>
            <a:spLocks noGrp="1" noChangeArrowheads="1"/>
          </p:cNvSpPr>
          <p:nvPr>
            <p:ph type="ftr" sz="quarter" idx="4"/>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mn-ea"/>
                <a:cs typeface="+mn-cs"/>
              </a:defRPr>
            </a:lvl1pPr>
          </a:lstStyle>
          <a:p>
            <a:pPr>
              <a:defRPr/>
            </a:pPr>
            <a:endParaRPr lang="en-US"/>
          </a:p>
        </p:txBody>
      </p:sp>
      <p:sp>
        <p:nvSpPr>
          <p:cNvPr id="30727" name="Rectangle 7"/>
          <p:cNvSpPr>
            <a:spLocks noGrp="1" noChangeArrowheads="1"/>
          </p:cNvSpPr>
          <p:nvPr>
            <p:ph type="sldNum" sz="quarter" idx="5"/>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0A888FDF-E2C3-40CF-B2AD-C7A2C5FDBFEA}" type="slidenum">
              <a:rPr lang="en-US" altLang="en-US"/>
              <a:pPr>
                <a:defRPr/>
              </a:pPr>
              <a:t>‹#›</a:t>
            </a:fld>
            <a:endParaRPr lang="en-US" altLang="en-US"/>
          </a:p>
        </p:txBody>
      </p:sp>
    </p:spTree>
    <p:extLst>
      <p:ext uri="{BB962C8B-B14F-4D97-AF65-F5344CB8AC3E}">
        <p14:creationId xmlns:p14="http://schemas.microsoft.com/office/powerpoint/2010/main" val="24485897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ea typeface="ＭＳ Ｐゴシック" pitchFamily="34" charset="-128"/>
              </a:rPr>
              <a:t>Erik and team to present the methodology</a:t>
            </a:r>
            <a:r>
              <a:rPr lang="en-US" altLang="en-US" baseline="0" dirty="0" smtClean="0">
                <a:ea typeface="ＭＳ Ｐゴシック" pitchFamily="34" charset="-128"/>
              </a:rPr>
              <a:t> used for scenario evaluation</a:t>
            </a:r>
            <a:endParaRPr lang="en-US" altLang="en-US" dirty="0" smtClean="0">
              <a:ea typeface="ＭＳ Ｐゴシック" pitchFamily="34" charset="-128"/>
            </a:endParaRPr>
          </a:p>
        </p:txBody>
      </p:sp>
    </p:spTree>
    <p:extLst>
      <p:ext uri="{BB962C8B-B14F-4D97-AF65-F5344CB8AC3E}">
        <p14:creationId xmlns:p14="http://schemas.microsoft.com/office/powerpoint/2010/main" val="3356038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17</a:t>
            </a:fld>
            <a:endParaRPr lang="en-US" altLang="en-US"/>
          </a:p>
        </p:txBody>
      </p:sp>
    </p:spTree>
    <p:extLst>
      <p:ext uri="{BB962C8B-B14F-4D97-AF65-F5344CB8AC3E}">
        <p14:creationId xmlns:p14="http://schemas.microsoft.com/office/powerpoint/2010/main" val="571126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18</a:t>
            </a:fld>
            <a:endParaRPr lang="en-US" altLang="en-US"/>
          </a:p>
        </p:txBody>
      </p:sp>
    </p:spTree>
    <p:extLst>
      <p:ext uri="{BB962C8B-B14F-4D97-AF65-F5344CB8AC3E}">
        <p14:creationId xmlns:p14="http://schemas.microsoft.com/office/powerpoint/2010/main" val="927448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31</a:t>
            </a:fld>
            <a:endParaRPr lang="en-US" altLang="en-US"/>
          </a:p>
        </p:txBody>
      </p:sp>
    </p:spTree>
    <p:extLst>
      <p:ext uri="{BB962C8B-B14F-4D97-AF65-F5344CB8AC3E}">
        <p14:creationId xmlns:p14="http://schemas.microsoft.com/office/powerpoint/2010/main" val="1312134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ea typeface="ＭＳ Ｐゴシック" pitchFamily="34" charset="-128"/>
              </a:rPr>
              <a:t>Erik and team to present the methodology</a:t>
            </a:r>
            <a:r>
              <a:rPr lang="en-US" altLang="en-US" baseline="0" dirty="0" smtClean="0">
                <a:ea typeface="ＭＳ Ｐゴシック" pitchFamily="34" charset="-128"/>
              </a:rPr>
              <a:t> used for scenario evaluation</a:t>
            </a:r>
            <a:endParaRPr lang="en-US" altLang="en-US" dirty="0" smtClean="0">
              <a:ea typeface="ＭＳ Ｐゴシック" pitchFamily="34" charset="-128"/>
            </a:endParaRPr>
          </a:p>
        </p:txBody>
      </p:sp>
    </p:spTree>
    <p:extLst>
      <p:ext uri="{BB962C8B-B14F-4D97-AF65-F5344CB8AC3E}">
        <p14:creationId xmlns:p14="http://schemas.microsoft.com/office/powerpoint/2010/main" val="107574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ea typeface="ＭＳ Ｐゴシック" pitchFamily="34" charset="-128"/>
              </a:rPr>
              <a:t>Erik and team to present the methodology</a:t>
            </a:r>
            <a:r>
              <a:rPr lang="en-US" altLang="en-US" baseline="0" dirty="0" smtClean="0">
                <a:ea typeface="ＭＳ Ｐゴシック" pitchFamily="34" charset="-128"/>
              </a:rPr>
              <a:t> used for scenario evaluation</a:t>
            </a:r>
            <a:endParaRPr lang="en-US" altLang="en-US" dirty="0" smtClean="0">
              <a:ea typeface="ＭＳ Ｐゴシック" pitchFamily="34" charset="-128"/>
            </a:endParaRPr>
          </a:p>
        </p:txBody>
      </p:sp>
    </p:spTree>
    <p:extLst>
      <p:ext uri="{BB962C8B-B14F-4D97-AF65-F5344CB8AC3E}">
        <p14:creationId xmlns:p14="http://schemas.microsoft.com/office/powerpoint/2010/main" val="1415666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46</a:t>
            </a:fld>
            <a:endParaRPr lang="en-US" altLang="en-US"/>
          </a:p>
        </p:txBody>
      </p:sp>
    </p:spTree>
    <p:extLst>
      <p:ext uri="{BB962C8B-B14F-4D97-AF65-F5344CB8AC3E}">
        <p14:creationId xmlns:p14="http://schemas.microsoft.com/office/powerpoint/2010/main" val="661589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ZA" sz="1200" dirty="0" smtClean="0"/>
              <a:t>GRU is coastal, but no major abstraction close to coastline. The “significant resources” requiring protection are TMG, which is greater distance from coast.</a:t>
            </a:r>
          </a:p>
          <a:p>
            <a:endParaRPr lang="en-ZA"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49</a:t>
            </a:fld>
            <a:endParaRPr lang="en-US" altLang="en-US"/>
          </a:p>
        </p:txBody>
      </p:sp>
    </p:spTree>
    <p:extLst>
      <p:ext uri="{BB962C8B-B14F-4D97-AF65-F5344CB8AC3E}">
        <p14:creationId xmlns:p14="http://schemas.microsoft.com/office/powerpoint/2010/main" val="327786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52</a:t>
            </a:fld>
            <a:endParaRPr lang="en-US" altLang="en-US"/>
          </a:p>
        </p:txBody>
      </p:sp>
    </p:spTree>
    <p:extLst>
      <p:ext uri="{BB962C8B-B14F-4D97-AF65-F5344CB8AC3E}">
        <p14:creationId xmlns:p14="http://schemas.microsoft.com/office/powerpoint/2010/main" val="587346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ea typeface="ＭＳ Ｐゴシック" pitchFamily="34" charset="-128"/>
              </a:rPr>
              <a:t>Erik and team to present the methodology</a:t>
            </a:r>
            <a:r>
              <a:rPr lang="en-US" altLang="en-US" baseline="0" dirty="0" smtClean="0">
                <a:ea typeface="ＭＳ Ｐゴシック" pitchFamily="34" charset="-128"/>
              </a:rPr>
              <a:t> used for scenario evaluation</a:t>
            </a:r>
            <a:endParaRPr lang="en-US" altLang="en-US" dirty="0" smtClean="0">
              <a:ea typeface="ＭＳ Ｐゴシック" pitchFamily="34" charset="-128"/>
            </a:endParaRPr>
          </a:p>
        </p:txBody>
      </p:sp>
    </p:spTree>
    <p:extLst>
      <p:ext uri="{BB962C8B-B14F-4D97-AF65-F5344CB8AC3E}">
        <p14:creationId xmlns:p14="http://schemas.microsoft.com/office/powerpoint/2010/main" val="2403512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58</a:t>
            </a:fld>
            <a:endParaRPr lang="en-US" altLang="en-US"/>
          </a:p>
        </p:txBody>
      </p:sp>
    </p:spTree>
    <p:extLst>
      <p:ext uri="{BB962C8B-B14F-4D97-AF65-F5344CB8AC3E}">
        <p14:creationId xmlns:p14="http://schemas.microsoft.com/office/powerpoint/2010/main" val="2724411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2</a:t>
            </a:fld>
            <a:endParaRPr lang="en-US" altLang="en-US"/>
          </a:p>
        </p:txBody>
      </p:sp>
    </p:spTree>
    <p:extLst>
      <p:ext uri="{BB962C8B-B14F-4D97-AF65-F5344CB8AC3E}">
        <p14:creationId xmlns:p14="http://schemas.microsoft.com/office/powerpoint/2010/main" val="370304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ea typeface="ＭＳ Ｐゴシック" pitchFamily="34" charset="-128"/>
              </a:rPr>
              <a:t>Erik and team to present the methodology</a:t>
            </a:r>
            <a:r>
              <a:rPr lang="en-US" altLang="en-US" baseline="0" dirty="0" smtClean="0">
                <a:ea typeface="ＭＳ Ｐゴシック" pitchFamily="34" charset="-128"/>
              </a:rPr>
              <a:t> used for scenario evaluation</a:t>
            </a:r>
            <a:endParaRPr lang="en-US" altLang="en-US" dirty="0" smtClean="0">
              <a:ea typeface="ＭＳ Ｐゴシック" pitchFamily="34" charset="-128"/>
            </a:endParaRPr>
          </a:p>
        </p:txBody>
      </p:sp>
    </p:spTree>
    <p:extLst>
      <p:ext uri="{BB962C8B-B14F-4D97-AF65-F5344CB8AC3E}">
        <p14:creationId xmlns:p14="http://schemas.microsoft.com/office/powerpoint/2010/main" val="2628666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p>
        </p:txBody>
      </p:sp>
      <p:sp>
        <p:nvSpPr>
          <p:cNvPr id="4" name="Slide Number Placeholder 3"/>
          <p:cNvSpPr>
            <a:spLocks noGrp="1"/>
          </p:cNvSpPr>
          <p:nvPr>
            <p:ph type="sldNum" sz="quarter" idx="10"/>
          </p:nvPr>
        </p:nvSpPr>
        <p:spPr/>
        <p:txBody>
          <a:bodyPr/>
          <a:lstStyle/>
          <a:p>
            <a:fld id="{1D3236A2-8721-4309-A111-7902B6D330A4}" type="slidenum">
              <a:rPr lang="en-ZA" smtClean="0"/>
              <a:pPr/>
              <a:t>61</a:t>
            </a:fld>
            <a:endParaRPr lang="en-ZA"/>
          </a:p>
        </p:txBody>
      </p:sp>
    </p:spTree>
    <p:extLst>
      <p:ext uri="{BB962C8B-B14F-4D97-AF65-F5344CB8AC3E}">
        <p14:creationId xmlns:p14="http://schemas.microsoft.com/office/powerpoint/2010/main" val="165523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smtClean="0"/>
          </a:p>
        </p:txBody>
      </p:sp>
      <p:sp>
        <p:nvSpPr>
          <p:cNvPr id="4" name="Slide Number Placeholder 3"/>
          <p:cNvSpPr>
            <a:spLocks noGrp="1"/>
          </p:cNvSpPr>
          <p:nvPr>
            <p:ph type="sldNum" sz="quarter" idx="10"/>
          </p:nvPr>
        </p:nvSpPr>
        <p:spPr/>
        <p:txBody>
          <a:bodyPr/>
          <a:lstStyle/>
          <a:p>
            <a:fld id="{1D3236A2-8721-4309-A111-7902B6D330A4}" type="slidenum">
              <a:rPr lang="en-ZA" smtClean="0"/>
              <a:pPr/>
              <a:t>62</a:t>
            </a:fld>
            <a:endParaRPr lang="en-ZA"/>
          </a:p>
        </p:txBody>
      </p:sp>
    </p:spTree>
    <p:extLst>
      <p:ext uri="{BB962C8B-B14F-4D97-AF65-F5344CB8AC3E}">
        <p14:creationId xmlns:p14="http://schemas.microsoft.com/office/powerpoint/2010/main" val="4276917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baseline="0" dirty="0" smtClean="0"/>
          </a:p>
        </p:txBody>
      </p:sp>
      <p:sp>
        <p:nvSpPr>
          <p:cNvPr id="4" name="Slide Number Placeholder 3"/>
          <p:cNvSpPr>
            <a:spLocks noGrp="1"/>
          </p:cNvSpPr>
          <p:nvPr>
            <p:ph type="sldNum" sz="quarter" idx="10"/>
          </p:nvPr>
        </p:nvSpPr>
        <p:spPr/>
        <p:txBody>
          <a:bodyPr/>
          <a:lstStyle/>
          <a:p>
            <a:fld id="{1D3236A2-8721-4309-A111-7902B6D330A4}" type="slidenum">
              <a:rPr lang="en-ZA" smtClean="0"/>
              <a:pPr/>
              <a:t>66</a:t>
            </a:fld>
            <a:endParaRPr lang="en-ZA"/>
          </a:p>
        </p:txBody>
      </p:sp>
    </p:spTree>
    <p:extLst>
      <p:ext uri="{BB962C8B-B14F-4D97-AF65-F5344CB8AC3E}">
        <p14:creationId xmlns:p14="http://schemas.microsoft.com/office/powerpoint/2010/main" val="1777572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ea typeface="ＭＳ Ｐゴシック" pitchFamily="34" charset="-128"/>
              </a:rPr>
              <a:t>Erik and team to present the methodology</a:t>
            </a:r>
            <a:r>
              <a:rPr lang="en-US" altLang="en-US" baseline="0" dirty="0" smtClean="0">
                <a:ea typeface="ＭＳ Ｐゴシック" pitchFamily="34" charset="-128"/>
              </a:rPr>
              <a:t> used for scenario evaluation</a:t>
            </a:r>
            <a:endParaRPr lang="en-US" altLang="en-US" dirty="0" smtClean="0">
              <a:ea typeface="ＭＳ Ｐゴシック" pitchFamily="34" charset="-128"/>
            </a:endParaRPr>
          </a:p>
        </p:txBody>
      </p:sp>
    </p:spTree>
    <p:extLst>
      <p:ext uri="{BB962C8B-B14F-4D97-AF65-F5344CB8AC3E}">
        <p14:creationId xmlns:p14="http://schemas.microsoft.com/office/powerpoint/2010/main" val="1296650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3</a:t>
            </a:fld>
            <a:endParaRPr lang="en-US" altLang="en-US"/>
          </a:p>
        </p:txBody>
      </p:sp>
    </p:spTree>
    <p:extLst>
      <p:ext uri="{BB962C8B-B14F-4D97-AF65-F5344CB8AC3E}">
        <p14:creationId xmlns:p14="http://schemas.microsoft.com/office/powerpoint/2010/main" val="4238845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4</a:t>
            </a:fld>
            <a:endParaRPr lang="en-US" altLang="en-US"/>
          </a:p>
        </p:txBody>
      </p:sp>
    </p:spTree>
    <p:extLst>
      <p:ext uri="{BB962C8B-B14F-4D97-AF65-F5344CB8AC3E}">
        <p14:creationId xmlns:p14="http://schemas.microsoft.com/office/powerpoint/2010/main" val="3363208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ZA" sz="1200" kern="1200" dirty="0" smtClean="0">
                <a:solidFill>
                  <a:schemeClr val="tx1"/>
                </a:solidFill>
                <a:effectLst/>
                <a:latin typeface="Calibri" pitchFamily="34" charset="0"/>
                <a:ea typeface="MS PGothic" panose="020B0600070205080204" pitchFamily="34" charset="-128"/>
                <a:cs typeface="ＭＳ Ｐゴシック" charset="0"/>
              </a:rPr>
              <a:t>The Peninsula Formation often forms the head water of major drainage system (sometimes in the opposite direction of the deep groundwater flow system) and depending on the geological setting can contribute to recharge and groundwater flow on either side of the drainage divide. It’s generally observed that the </a:t>
            </a:r>
            <a:r>
              <a:rPr lang="en-ZA" sz="1200" kern="1200" dirty="0" err="1" smtClean="0">
                <a:solidFill>
                  <a:schemeClr val="tx1"/>
                </a:solidFill>
                <a:effectLst/>
                <a:latin typeface="Calibri" pitchFamily="34" charset="0"/>
                <a:ea typeface="MS PGothic" panose="020B0600070205080204" pitchFamily="34" charset="-128"/>
                <a:cs typeface="ＭＳ Ｐゴシック" charset="0"/>
              </a:rPr>
              <a:t>Skurweberg</a:t>
            </a:r>
            <a:r>
              <a:rPr lang="en-ZA" sz="1200" kern="1200" dirty="0" smtClean="0">
                <a:solidFill>
                  <a:schemeClr val="tx1"/>
                </a:solidFill>
                <a:effectLst/>
                <a:latin typeface="Calibri" pitchFamily="34" charset="0"/>
                <a:ea typeface="MS PGothic" panose="020B0600070205080204" pitchFamily="34" charset="-128"/>
                <a:cs typeface="ＭＳ Ｐゴシック" charset="0"/>
              </a:rPr>
              <a:t> aquifer contributes more directly to river </a:t>
            </a:r>
            <a:r>
              <a:rPr lang="en-ZA" sz="1200" kern="1200" dirty="0" err="1" smtClean="0">
                <a:solidFill>
                  <a:schemeClr val="tx1"/>
                </a:solidFill>
                <a:effectLst/>
                <a:latin typeface="Calibri" pitchFamily="34" charset="0"/>
                <a:ea typeface="MS PGothic" panose="020B0600070205080204" pitchFamily="34" charset="-128"/>
                <a:cs typeface="ＭＳ Ｐゴシック" charset="0"/>
              </a:rPr>
              <a:t>baseflow</a:t>
            </a:r>
            <a:r>
              <a:rPr lang="en-ZA" sz="1200" kern="1200" dirty="0" smtClean="0">
                <a:solidFill>
                  <a:schemeClr val="tx1"/>
                </a:solidFill>
                <a:effectLst/>
                <a:latin typeface="Calibri" pitchFamily="34" charset="0"/>
                <a:ea typeface="MS PGothic" panose="020B0600070205080204" pitchFamily="34" charset="-128"/>
                <a:cs typeface="ＭＳ Ｐゴシック" charset="0"/>
              </a:rPr>
              <a:t> both via the river bottom and via springs at the </a:t>
            </a:r>
            <a:r>
              <a:rPr lang="en-ZA" sz="1200" kern="1200" dirty="0" err="1" smtClean="0">
                <a:solidFill>
                  <a:schemeClr val="tx1"/>
                </a:solidFill>
                <a:effectLst/>
                <a:latin typeface="Calibri" pitchFamily="34" charset="0"/>
                <a:ea typeface="MS PGothic" panose="020B0600070205080204" pitchFamily="34" charset="-128"/>
                <a:cs typeface="ＭＳ Ｐゴシック" charset="0"/>
              </a:rPr>
              <a:t>Nardouw</a:t>
            </a:r>
            <a:r>
              <a:rPr lang="en-ZA" sz="1200" kern="1200" dirty="0" smtClean="0">
                <a:solidFill>
                  <a:schemeClr val="tx1"/>
                </a:solidFill>
                <a:effectLst/>
                <a:latin typeface="Calibri" pitchFamily="34" charset="0"/>
                <a:ea typeface="MS PGothic" panose="020B0600070205080204" pitchFamily="34" charset="-128"/>
                <a:cs typeface="ＭＳ Ｐゴシック" charset="0"/>
              </a:rPr>
              <a:t> – Cedarberg contact, while the Peninsula contributes to river flow mainly as surface run-off.</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ZA" sz="1200" kern="1200" dirty="0" smtClean="0">
              <a:solidFill>
                <a:schemeClr val="tx1"/>
              </a:solidFill>
              <a:effectLst/>
              <a:latin typeface="Calibri" pitchFamily="34" charset="0"/>
              <a:ea typeface="MS PGothic" panose="020B0600070205080204" pitchFamily="34" charset="-128"/>
              <a:cs typeface="ＭＳ Ｐゴシック" charset="0"/>
            </a:endParaRPr>
          </a:p>
          <a:p>
            <a:r>
              <a:rPr lang="en-ZA" sz="1200" kern="1200" dirty="0" smtClean="0">
                <a:solidFill>
                  <a:schemeClr val="tx1"/>
                </a:solidFill>
                <a:effectLst/>
                <a:latin typeface="Calibri" pitchFamily="34" charset="0"/>
                <a:ea typeface="MS PGothic" panose="020B0600070205080204" pitchFamily="34" charset="-128"/>
                <a:cs typeface="ＭＳ Ｐゴシック" charset="0"/>
              </a:rPr>
              <a:t>A water balance based on (surface water) catchment boundaries may lead to erroneous results. </a:t>
            </a:r>
          </a:p>
          <a:p>
            <a:r>
              <a:rPr lang="en-ZA" sz="1200" kern="1200" dirty="0" smtClean="0">
                <a:solidFill>
                  <a:schemeClr val="tx1"/>
                </a:solidFill>
                <a:effectLst/>
                <a:latin typeface="Calibri" pitchFamily="34" charset="0"/>
                <a:ea typeface="MS PGothic" panose="020B0600070205080204" pitchFamily="34" charset="-128"/>
                <a:cs typeface="ＭＳ Ｐゴシック" charset="0"/>
              </a:rPr>
              <a:t>An attempt made to define GRUs</a:t>
            </a:r>
            <a:r>
              <a:rPr lang="en-ZA" sz="1200" kern="1200" baseline="0" dirty="0" smtClean="0">
                <a:solidFill>
                  <a:schemeClr val="tx1"/>
                </a:solidFill>
                <a:effectLst/>
                <a:latin typeface="Calibri" pitchFamily="34" charset="0"/>
                <a:ea typeface="MS PGothic" panose="020B0600070205080204" pitchFamily="34" charset="-128"/>
                <a:cs typeface="ＭＳ Ｐゴシック" charset="0"/>
              </a:rPr>
              <a:t> that</a:t>
            </a:r>
            <a:r>
              <a:rPr lang="en-ZA" sz="1200" kern="1200" dirty="0" smtClean="0">
                <a:solidFill>
                  <a:schemeClr val="tx1"/>
                </a:solidFill>
                <a:effectLst/>
                <a:latin typeface="Calibri" pitchFamily="34" charset="0"/>
                <a:ea typeface="MS PGothic" panose="020B0600070205080204" pitchFamily="34" charset="-128"/>
                <a:cs typeface="ＭＳ Ｐゴシック" charset="0"/>
              </a:rPr>
              <a:t> incorporate the major inputs and outputs</a:t>
            </a:r>
            <a:r>
              <a:rPr lang="en-ZA" sz="1200" kern="1200" baseline="0" dirty="0" smtClean="0">
                <a:solidFill>
                  <a:schemeClr val="tx1"/>
                </a:solidFill>
                <a:effectLst/>
                <a:latin typeface="Calibri" pitchFamily="34" charset="0"/>
                <a:ea typeface="MS PGothic" panose="020B0600070205080204" pitchFamily="34" charset="-128"/>
                <a:cs typeface="ＭＳ Ｐゴシック" charset="0"/>
              </a:rPr>
              <a:t> to the groundwater availability within that GRU area.</a:t>
            </a:r>
            <a:endParaRPr lang="en-ZA" sz="1200" kern="1200" dirty="0" smtClean="0">
              <a:solidFill>
                <a:schemeClr val="tx1"/>
              </a:solidFill>
              <a:effectLst/>
              <a:latin typeface="Calibri" pitchFamily="34" charset="0"/>
              <a:ea typeface="MS PGothic" panose="020B0600070205080204" pitchFamily="34" charset="-128"/>
              <a:cs typeface="ＭＳ Ｐゴシック" charset="0"/>
            </a:endParaRPr>
          </a:p>
          <a:p>
            <a:endParaRPr lang="en-ZA" sz="1200" kern="1200" dirty="0" smtClean="0">
              <a:solidFill>
                <a:schemeClr val="tx1"/>
              </a:solidFill>
              <a:effectLst/>
              <a:latin typeface="Calibri" pitchFamily="34" charset="0"/>
              <a:ea typeface="MS PGothic" panose="020B0600070205080204" pitchFamily="34" charset="-128"/>
              <a:cs typeface="ＭＳ Ｐゴシック" charset="0"/>
            </a:endParaRPr>
          </a:p>
          <a:p>
            <a:r>
              <a:rPr lang="en-ZA" sz="1200" kern="1200" dirty="0" smtClean="0">
                <a:solidFill>
                  <a:schemeClr val="tx1"/>
                </a:solidFill>
                <a:effectLst/>
                <a:latin typeface="Calibri" pitchFamily="34" charset="0"/>
                <a:ea typeface="MS PGothic" panose="020B0600070205080204" pitchFamily="34" charset="-128"/>
                <a:cs typeface="ＭＳ Ｐゴシック" charset="0"/>
              </a:rPr>
              <a:t>For consistency during the delineation process the contact between the Peninsula Formation and the reminder of the TMG and the overlying Cape </a:t>
            </a:r>
            <a:r>
              <a:rPr lang="en-ZA" sz="1200" kern="1200" dirty="0" err="1" smtClean="0">
                <a:solidFill>
                  <a:schemeClr val="tx1"/>
                </a:solidFill>
                <a:effectLst/>
                <a:latin typeface="Calibri" pitchFamily="34" charset="0"/>
                <a:ea typeface="MS PGothic" panose="020B0600070205080204" pitchFamily="34" charset="-128"/>
                <a:cs typeface="ＭＳ Ｐゴシック" charset="0"/>
              </a:rPr>
              <a:t>Supergroup</a:t>
            </a:r>
            <a:r>
              <a:rPr lang="en-ZA" sz="1200" kern="1200" dirty="0" smtClean="0">
                <a:solidFill>
                  <a:schemeClr val="tx1"/>
                </a:solidFill>
                <a:effectLst/>
                <a:latin typeface="Calibri" pitchFamily="34" charset="0"/>
                <a:ea typeface="MS PGothic" panose="020B0600070205080204" pitchFamily="34" charset="-128"/>
                <a:cs typeface="ＭＳ Ｐゴシック" charset="0"/>
              </a:rPr>
              <a:t> was used in cases where it was deemed necessary (i.e. main recharge/run-off area). </a:t>
            </a:r>
          </a:p>
          <a:p>
            <a:r>
              <a:rPr lang="en-ZA" sz="1200" kern="1200" dirty="0" smtClean="0">
                <a:solidFill>
                  <a:schemeClr val="tx1"/>
                </a:solidFill>
                <a:effectLst/>
                <a:latin typeface="Calibri" pitchFamily="34" charset="0"/>
                <a:ea typeface="MS PGothic" panose="020B0600070205080204" pitchFamily="34" charset="-128"/>
                <a:cs typeface="ＭＳ Ｐゴシック" charset="0"/>
              </a:rPr>
              <a:t>Using standard procedures the groundwater classification can be applied to each resource unit but with scrutiny some links will exist between resource units. </a:t>
            </a:r>
          </a:p>
          <a:p>
            <a:r>
              <a:rPr lang="en-ZA" sz="1200" kern="1200" dirty="0" smtClean="0">
                <a:solidFill>
                  <a:schemeClr val="tx1"/>
                </a:solidFill>
                <a:effectLst/>
                <a:latin typeface="Calibri" pitchFamily="34" charset="0"/>
                <a:ea typeface="MS PGothic" panose="020B0600070205080204" pitchFamily="34" charset="-128"/>
                <a:cs typeface="ＭＳ Ｐゴシック" charset="0"/>
              </a:rPr>
              <a:t>Also</a:t>
            </a:r>
            <a:r>
              <a:rPr lang="en-ZA" sz="1200" kern="1200" baseline="0" dirty="0" smtClean="0">
                <a:solidFill>
                  <a:schemeClr val="tx1"/>
                </a:solidFill>
                <a:effectLst/>
                <a:latin typeface="Calibri" pitchFamily="34" charset="0"/>
                <a:ea typeface="MS PGothic" panose="020B0600070205080204" pitchFamily="34" charset="-128"/>
                <a:cs typeface="ＭＳ Ｐゴシック" charset="0"/>
              </a:rPr>
              <a:t> applied the classification process to all quaternary catchments within the GRU – but – the water balance type estimates at catchment scale are subject to greater inaccuracy / misrepresentation</a:t>
            </a:r>
            <a:endParaRPr lang="en-ZA" sz="1200" kern="1200" dirty="0" smtClean="0">
              <a:solidFill>
                <a:schemeClr val="tx1"/>
              </a:solidFill>
              <a:effectLst/>
              <a:latin typeface="Calibri" pitchFamily="34" charset="0"/>
              <a:ea typeface="MS PGothic" panose="020B0600070205080204" pitchFamily="34" charset="-128"/>
              <a:cs typeface="ＭＳ Ｐゴシック" charset="0"/>
            </a:endParaRPr>
          </a:p>
          <a:p>
            <a:endParaRPr lang="en-ZA"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5</a:t>
            </a:fld>
            <a:endParaRPr lang="en-US" altLang="en-US"/>
          </a:p>
        </p:txBody>
      </p:sp>
    </p:spTree>
    <p:extLst>
      <p:ext uri="{BB962C8B-B14F-4D97-AF65-F5344CB8AC3E}">
        <p14:creationId xmlns:p14="http://schemas.microsoft.com/office/powerpoint/2010/main" val="353600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Calibri" pitchFamily="34" charset="0"/>
                <a:ea typeface="MS PGothic" panose="020B0600070205080204" pitchFamily="34" charset="-128"/>
                <a:cs typeface="ＭＳ Ｐゴシック" charset="0"/>
              </a:rPr>
              <a:t>The overall Berg catchment boundary bounds the unit to the north. To the west the boundary follows the axis of the </a:t>
            </a:r>
            <a:r>
              <a:rPr lang="en-GB" sz="1200" kern="1200" dirty="0" err="1" smtClean="0">
                <a:solidFill>
                  <a:schemeClr val="tx1"/>
                </a:solidFill>
                <a:effectLst/>
                <a:latin typeface="Calibri" pitchFamily="34" charset="0"/>
                <a:ea typeface="MS PGothic" panose="020B0600070205080204" pitchFamily="34" charset="-128"/>
                <a:cs typeface="ＭＳ Ｐゴシック" charset="0"/>
              </a:rPr>
              <a:t>Hansiesberg</a:t>
            </a:r>
            <a:r>
              <a:rPr lang="en-GB" sz="1200" kern="1200" dirty="0" smtClean="0">
                <a:solidFill>
                  <a:schemeClr val="tx1"/>
                </a:solidFill>
                <a:effectLst/>
                <a:latin typeface="Calibri" pitchFamily="34" charset="0"/>
                <a:ea typeface="MS PGothic" panose="020B0600070205080204" pitchFamily="34" charset="-128"/>
                <a:cs typeface="ＭＳ Ｐゴシック" charset="0"/>
              </a:rPr>
              <a:t> Anticline. It was assumed that the major groundwater will flow towards the Berg WMA along the centre of the </a:t>
            </a:r>
            <a:r>
              <a:rPr lang="en-GB" sz="1200" kern="1200" dirty="0" err="1" smtClean="0">
                <a:solidFill>
                  <a:schemeClr val="tx1"/>
                </a:solidFill>
                <a:effectLst/>
                <a:latin typeface="Calibri" pitchFamily="34" charset="0"/>
                <a:ea typeface="MS PGothic" panose="020B0600070205080204" pitchFamily="34" charset="-128"/>
                <a:cs typeface="ＭＳ Ｐゴシック" charset="0"/>
              </a:rPr>
              <a:t>Agter-Witzenberg</a:t>
            </a:r>
            <a:r>
              <a:rPr lang="en-GB" sz="1200" kern="1200" dirty="0" smtClean="0">
                <a:solidFill>
                  <a:schemeClr val="tx1"/>
                </a:solidFill>
                <a:effectLst/>
                <a:latin typeface="Calibri" pitchFamily="34" charset="0"/>
                <a:ea typeface="MS PGothic" panose="020B0600070205080204" pitchFamily="34" charset="-128"/>
                <a:cs typeface="ＭＳ Ｐゴシック" charset="0"/>
              </a:rPr>
              <a:t> Syncline axis. The eastern boundary follows the quaternary catchment boundaries enclosing the H10 catchment.</a:t>
            </a:r>
            <a:endParaRPr lang="en-ZA"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6</a:t>
            </a:fld>
            <a:endParaRPr lang="en-US" altLang="en-US"/>
          </a:p>
        </p:txBody>
      </p:sp>
    </p:spTree>
    <p:extLst>
      <p:ext uri="{BB962C8B-B14F-4D97-AF65-F5344CB8AC3E}">
        <p14:creationId xmlns:p14="http://schemas.microsoft.com/office/powerpoint/2010/main" val="2450141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9</a:t>
            </a:fld>
            <a:endParaRPr lang="en-US" altLang="en-US"/>
          </a:p>
        </p:txBody>
      </p:sp>
    </p:spTree>
    <p:extLst>
      <p:ext uri="{BB962C8B-B14F-4D97-AF65-F5344CB8AC3E}">
        <p14:creationId xmlns:p14="http://schemas.microsoft.com/office/powerpoint/2010/main" val="2226679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12</a:t>
            </a:fld>
            <a:endParaRPr lang="en-US" altLang="en-US"/>
          </a:p>
        </p:txBody>
      </p:sp>
    </p:spTree>
    <p:extLst>
      <p:ext uri="{BB962C8B-B14F-4D97-AF65-F5344CB8AC3E}">
        <p14:creationId xmlns:p14="http://schemas.microsoft.com/office/powerpoint/2010/main" val="812072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Olifants</a:t>
            </a:r>
            <a:r>
              <a:rPr lang="en-GB" dirty="0" smtClean="0"/>
              <a:t> IUA</a:t>
            </a:r>
          </a:p>
          <a:p>
            <a:r>
              <a:rPr lang="en-GB" dirty="0" smtClean="0"/>
              <a:t>KKRWSS &amp; </a:t>
            </a:r>
            <a:r>
              <a:rPr lang="en-GB" dirty="0" err="1" smtClean="0"/>
              <a:t>Calitzdorp</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13</a:t>
            </a:fld>
            <a:endParaRPr lang="en-US" altLang="en-US"/>
          </a:p>
        </p:txBody>
      </p:sp>
    </p:spTree>
    <p:extLst>
      <p:ext uri="{BB962C8B-B14F-4D97-AF65-F5344CB8AC3E}">
        <p14:creationId xmlns:p14="http://schemas.microsoft.com/office/powerpoint/2010/main" val="2459137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45987393-4BAF-44DA-8B76-6012424E7849}" type="datetimeFigureOut">
              <a:rPr lang="en-US" altLang="en-US"/>
              <a:pPr>
                <a:defRPr/>
              </a:pPr>
              <a:t>7/17/2018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B764CC87-6A4C-4263-A52E-8829D8A23EB4}" type="slidenum">
              <a:rPr lang="en-US" altLang="en-US"/>
              <a:pPr>
                <a:defRPr/>
              </a:pPr>
              <a:t>‹#›</a:t>
            </a:fld>
            <a:endParaRPr lang="en-US" altLang="en-US"/>
          </a:p>
        </p:txBody>
      </p:sp>
    </p:spTree>
    <p:extLst>
      <p:ext uri="{BB962C8B-B14F-4D97-AF65-F5344CB8AC3E}">
        <p14:creationId xmlns:p14="http://schemas.microsoft.com/office/powerpoint/2010/main" val="1990236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82161454-ADA6-45D6-B9B6-8C2014FB37B3}" type="datetimeFigureOut">
              <a:rPr lang="en-US" altLang="en-US"/>
              <a:pPr>
                <a:defRPr/>
              </a:pPr>
              <a:t>7/17/2018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2FC5116C-BE80-4217-9CDC-3DB1B70B1F3D}" type="slidenum">
              <a:rPr lang="en-US" altLang="en-US"/>
              <a:pPr>
                <a:defRPr/>
              </a:pPr>
              <a:t>‹#›</a:t>
            </a:fld>
            <a:endParaRPr lang="en-US" altLang="en-US"/>
          </a:p>
        </p:txBody>
      </p:sp>
    </p:spTree>
    <p:extLst>
      <p:ext uri="{BB962C8B-B14F-4D97-AF65-F5344CB8AC3E}">
        <p14:creationId xmlns:p14="http://schemas.microsoft.com/office/powerpoint/2010/main" val="1431536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73D1B60D-D46A-45AA-811C-58C5B89D8541}" type="datetimeFigureOut">
              <a:rPr lang="en-US" altLang="en-US"/>
              <a:pPr>
                <a:defRPr/>
              </a:pPr>
              <a:t>7/17/2018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0EDF0BB2-4187-4818-A057-A34C1D95F967}" type="slidenum">
              <a:rPr lang="en-US" altLang="en-US"/>
              <a:pPr>
                <a:defRPr/>
              </a:pPr>
              <a:t>‹#›</a:t>
            </a:fld>
            <a:endParaRPr lang="en-US" altLang="en-US"/>
          </a:p>
        </p:txBody>
      </p:sp>
    </p:spTree>
    <p:extLst>
      <p:ext uri="{BB962C8B-B14F-4D97-AF65-F5344CB8AC3E}">
        <p14:creationId xmlns:p14="http://schemas.microsoft.com/office/powerpoint/2010/main" val="1317607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Only with Slide Number">
    <p:spTree>
      <p:nvGrpSpPr>
        <p:cNvPr id="1" name=""/>
        <p:cNvGrpSpPr/>
        <p:nvPr/>
      </p:nvGrpSpPr>
      <p:grpSpPr>
        <a:xfrm>
          <a:off x="0" y="0"/>
          <a:ext cx="0" cy="0"/>
          <a:chOff x="0" y="0"/>
          <a:chExt cx="0" cy="0"/>
        </a:xfrm>
      </p:grpSpPr>
      <p:sp>
        <p:nvSpPr>
          <p:cNvPr id="4" name="Title 3"/>
          <p:cNvSpPr>
            <a:spLocks noGrp="1"/>
          </p:cNvSpPr>
          <p:nvPr>
            <p:ph type="title"/>
          </p:nvPr>
        </p:nvSpPr>
        <p:spPr>
          <a:xfrm>
            <a:off x="307930" y="432798"/>
            <a:ext cx="7553521" cy="815950"/>
          </a:xfrm>
          <a:prstGeom prst="rect">
            <a:avLst/>
          </a:prstGeom>
        </p:spPr>
        <p:txBody>
          <a:bodyPr anchor="t" anchorCtr="0"/>
          <a:lstStyle>
            <a:lvl1pPr>
              <a:defRPr/>
            </a:lvl1pPr>
          </a:lstStyle>
          <a:p>
            <a:r>
              <a:rPr lang="en-US" dirty="0"/>
              <a:t>Click to edit Master title style</a:t>
            </a:r>
            <a:endParaRPr lang="en-AU" dirty="0"/>
          </a:p>
        </p:txBody>
      </p:sp>
      <p:sp>
        <p:nvSpPr>
          <p:cNvPr id="5" name="Text Placeholder 4"/>
          <p:cNvSpPr>
            <a:spLocks noGrp="1"/>
          </p:cNvSpPr>
          <p:nvPr>
            <p:ph type="body" sz="quarter" idx="10"/>
          </p:nvPr>
        </p:nvSpPr>
        <p:spPr>
          <a:xfrm>
            <a:off x="307930" y="1725655"/>
            <a:ext cx="7562759" cy="4285367"/>
          </a:xfrm>
          <a:prstGeom prst="rect">
            <a:avLst/>
          </a:prstGeo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003310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7D5D9F13-04AC-4095-A76B-619EAFDF43A8}" type="datetimeFigureOut">
              <a:rPr lang="en-US" altLang="en-US"/>
              <a:pPr>
                <a:defRPr/>
              </a:pPr>
              <a:t>7/17/2018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D44AC2A6-3926-4B6C-98C7-DFAFECD7075D}" type="slidenum">
              <a:rPr lang="en-US" altLang="en-US"/>
              <a:pPr>
                <a:defRPr/>
              </a:pPr>
              <a:t>‹#›</a:t>
            </a:fld>
            <a:endParaRPr lang="en-US" altLang="en-US"/>
          </a:p>
        </p:txBody>
      </p:sp>
    </p:spTree>
    <p:extLst>
      <p:ext uri="{BB962C8B-B14F-4D97-AF65-F5344CB8AC3E}">
        <p14:creationId xmlns:p14="http://schemas.microsoft.com/office/powerpoint/2010/main" val="1704012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1685E36A-282D-4809-A041-055E72C5B7DC}" type="datetimeFigureOut">
              <a:rPr lang="en-US" altLang="en-US"/>
              <a:pPr>
                <a:defRPr/>
              </a:pPr>
              <a:t>7/17/2018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20183E4F-D3B4-4CAC-B6FE-87BEAB8CB8CB}" type="slidenum">
              <a:rPr lang="en-US" altLang="en-US"/>
              <a:pPr>
                <a:defRPr/>
              </a:pPr>
              <a:t>‹#›</a:t>
            </a:fld>
            <a:endParaRPr lang="en-US" altLang="en-US"/>
          </a:p>
        </p:txBody>
      </p:sp>
    </p:spTree>
    <p:extLst>
      <p:ext uri="{BB962C8B-B14F-4D97-AF65-F5344CB8AC3E}">
        <p14:creationId xmlns:p14="http://schemas.microsoft.com/office/powerpoint/2010/main" val="434971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5CE460CD-7DB1-4E0C-9193-8FCCD8024AFB}" type="datetimeFigureOut">
              <a:rPr lang="en-US" altLang="en-US"/>
              <a:pPr>
                <a:defRPr/>
              </a:pPr>
              <a:t>7/17/2018</a:t>
            </a:fld>
            <a:endParaRPr lang="en-US"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6BC22AF0-F511-4896-B988-A3E7727D7266}" type="slidenum">
              <a:rPr lang="en-US" altLang="en-US"/>
              <a:pPr>
                <a:defRPr/>
              </a:pPr>
              <a:t>‹#›</a:t>
            </a:fld>
            <a:endParaRPr lang="en-US" altLang="en-US"/>
          </a:p>
        </p:txBody>
      </p:sp>
    </p:spTree>
    <p:extLst>
      <p:ext uri="{BB962C8B-B14F-4D97-AF65-F5344CB8AC3E}">
        <p14:creationId xmlns:p14="http://schemas.microsoft.com/office/powerpoint/2010/main" val="2903957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CECED1E6-E771-42C2-9B7F-2493C1DBB07B}" type="datetimeFigureOut">
              <a:rPr lang="en-US" altLang="en-US"/>
              <a:pPr>
                <a:defRPr/>
              </a:pPr>
              <a:t>7/17/2018</a:t>
            </a:fld>
            <a:endParaRPr lang="en-US" alt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B0B1FCAF-BF12-40C8-A800-87900226EAF8}" type="slidenum">
              <a:rPr lang="en-US" altLang="en-US"/>
              <a:pPr>
                <a:defRPr/>
              </a:pPr>
              <a:t>‹#›</a:t>
            </a:fld>
            <a:endParaRPr lang="en-US" altLang="en-US"/>
          </a:p>
        </p:txBody>
      </p:sp>
    </p:spTree>
    <p:extLst>
      <p:ext uri="{BB962C8B-B14F-4D97-AF65-F5344CB8AC3E}">
        <p14:creationId xmlns:p14="http://schemas.microsoft.com/office/powerpoint/2010/main" val="4047068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2F7667F4-55C5-46E7-990F-B9950AB3CD33}" type="datetimeFigureOut">
              <a:rPr lang="en-US" altLang="en-US"/>
              <a:pPr>
                <a:defRPr/>
              </a:pPr>
              <a:t>7/17/2018</a:t>
            </a:fld>
            <a:endParaRPr lang="en-US" alt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940FFCBB-2AFB-4E3E-9D8B-299DBF95467B}" type="slidenum">
              <a:rPr lang="en-US" altLang="en-US"/>
              <a:pPr>
                <a:defRPr/>
              </a:pPr>
              <a:t>‹#›</a:t>
            </a:fld>
            <a:endParaRPr lang="en-US" altLang="en-US"/>
          </a:p>
        </p:txBody>
      </p:sp>
    </p:spTree>
    <p:extLst>
      <p:ext uri="{BB962C8B-B14F-4D97-AF65-F5344CB8AC3E}">
        <p14:creationId xmlns:p14="http://schemas.microsoft.com/office/powerpoint/2010/main" val="3386957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248508D5-E4F4-46DE-821D-8D58DCACD371}" type="datetimeFigureOut">
              <a:rPr lang="en-US" altLang="en-US"/>
              <a:pPr>
                <a:defRPr/>
              </a:pPr>
              <a:t>7/17/2018</a:t>
            </a:fld>
            <a:endParaRPr lang="en-US" alt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12C80EAA-A15B-4E9D-BF4E-A4D79FA337C3}" type="slidenum">
              <a:rPr lang="en-US" altLang="en-US"/>
              <a:pPr>
                <a:defRPr/>
              </a:pPr>
              <a:t>‹#›</a:t>
            </a:fld>
            <a:endParaRPr lang="en-US" altLang="en-US"/>
          </a:p>
        </p:txBody>
      </p:sp>
    </p:spTree>
    <p:extLst>
      <p:ext uri="{BB962C8B-B14F-4D97-AF65-F5344CB8AC3E}">
        <p14:creationId xmlns:p14="http://schemas.microsoft.com/office/powerpoint/2010/main" val="1963265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8C48E02B-8E60-4869-B957-F79197900361}" type="datetimeFigureOut">
              <a:rPr lang="en-US" altLang="en-US"/>
              <a:pPr>
                <a:defRPr/>
              </a:pPr>
              <a:t>7/17/2018</a:t>
            </a:fld>
            <a:endParaRPr lang="en-US"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CFD386AC-7BBB-4A30-8DFD-FCEC05687458}" type="slidenum">
              <a:rPr lang="en-US" altLang="en-US"/>
              <a:pPr>
                <a:defRPr/>
              </a:pPr>
              <a:t>‹#›</a:t>
            </a:fld>
            <a:endParaRPr lang="en-US" altLang="en-US"/>
          </a:p>
        </p:txBody>
      </p:sp>
    </p:spTree>
    <p:extLst>
      <p:ext uri="{BB962C8B-B14F-4D97-AF65-F5344CB8AC3E}">
        <p14:creationId xmlns:p14="http://schemas.microsoft.com/office/powerpoint/2010/main" val="1074728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A272579C-C942-4AE6-A173-E5FB27E4F397}" type="datetimeFigureOut">
              <a:rPr lang="en-US" altLang="en-US"/>
              <a:pPr>
                <a:defRPr/>
              </a:pPr>
              <a:t>7/17/2018</a:t>
            </a:fld>
            <a:endParaRPr lang="en-US"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4FFEFE33-234B-475E-8AD2-B1DC825D9A2E}" type="slidenum">
              <a:rPr lang="en-US" altLang="en-US"/>
              <a:pPr>
                <a:defRPr/>
              </a:pPr>
              <a:t>‹#›</a:t>
            </a:fld>
            <a:endParaRPr lang="en-US" altLang="en-US"/>
          </a:p>
        </p:txBody>
      </p:sp>
    </p:spTree>
    <p:extLst>
      <p:ext uri="{BB962C8B-B14F-4D97-AF65-F5344CB8AC3E}">
        <p14:creationId xmlns:p14="http://schemas.microsoft.com/office/powerpoint/2010/main" val="2170905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descr="DWS Slide Pages1.jpg"/>
          <p:cNvPicPr>
            <a:picLocks noChangeAspect="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 id="2147484281" r:id="rId12"/>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2.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1.wmf"/><Relationship Id="rId4" Type="http://schemas.openxmlformats.org/officeDocument/2006/relationships/oleObject" Target="../embeddings/oleObject1.bin"/></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9.emf"/><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7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cstate="email">
            <a:extLst>
              <a:ext uri="{28A0092B-C50C-407E-A947-70E740481C1C}">
                <a14:useLocalDpi xmlns:a14="http://schemas.microsoft.com/office/drawing/2010/main"/>
              </a:ext>
            </a:extLst>
          </a:blip>
          <a:srcRect/>
          <a:stretch/>
        </p:blipFill>
        <p:spPr bwMode="auto">
          <a:xfrm>
            <a:off x="1475116" y="77638"/>
            <a:ext cx="7668883" cy="6374920"/>
          </a:xfrm>
          <a:prstGeom prst="rect">
            <a:avLst/>
          </a:prstGeom>
          <a:ln>
            <a:noFill/>
          </a:ln>
          <a:effectLst>
            <a:softEdge rad="112500"/>
          </a:effectLst>
          <a:extLst>
            <a:ext uri="{53640926-AAD7-44D8-BBD7-CCE9431645EC}">
              <a14:shadowObscured xmlns:a14="http://schemas.microsoft.com/office/drawing/2010/main"/>
            </a:ext>
          </a:extLst>
        </p:spPr>
      </p:pic>
      <p:sp>
        <p:nvSpPr>
          <p:cNvPr id="2" name="Round Same Side Corner Rectangle 1"/>
          <p:cNvSpPr/>
          <p:nvPr/>
        </p:nvSpPr>
        <p:spPr>
          <a:xfrm>
            <a:off x="1801813" y="2126512"/>
            <a:ext cx="6383337" cy="1892332"/>
          </a:xfrm>
          <a:prstGeom prst="round2SameRect">
            <a:avLst/>
          </a:prstGeom>
          <a:gradFill flip="none" rotWithShape="1">
            <a:gsLst>
              <a:gs pos="0">
                <a:schemeClr val="bg2">
                  <a:lumMod val="75000"/>
                </a:schemeClr>
              </a:gs>
              <a:gs pos="100000">
                <a:srgbClr val="FFFFD5"/>
              </a:gs>
            </a:gsLst>
            <a:path path="rect">
              <a:fillToRect l="100000" t="100000"/>
            </a:path>
            <a:tileRect r="-100000" b="-100000"/>
          </a:gradFill>
          <a:ln w="38100">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ZA" sz="4400" b="1" dirty="0" smtClean="0">
                <a:solidFill>
                  <a:schemeClr val="bg2">
                    <a:lumMod val="25000"/>
                  </a:schemeClr>
                </a:solidFill>
                <a:effectLst>
                  <a:outerShdw blurRad="38100" dist="38100" dir="2700000" algn="tl">
                    <a:srgbClr val="000000">
                      <a:alpha val="43137"/>
                    </a:srgbClr>
                  </a:outerShdw>
                </a:effectLst>
              </a:rPr>
              <a:t>Groundwater</a:t>
            </a:r>
          </a:p>
          <a:p>
            <a:pPr algn="ctr">
              <a:defRPr/>
            </a:pPr>
            <a:r>
              <a:rPr lang="en-ZA" sz="4400" b="1" dirty="0" smtClean="0">
                <a:solidFill>
                  <a:schemeClr val="bg2">
                    <a:lumMod val="25000"/>
                  </a:schemeClr>
                </a:solidFill>
                <a:effectLst>
                  <a:outerShdw blurRad="38100" dist="38100" dir="2700000" algn="tl">
                    <a:srgbClr val="000000">
                      <a:alpha val="43137"/>
                    </a:srgbClr>
                  </a:outerShdw>
                </a:effectLst>
              </a:rPr>
              <a:t>1. Prioritisation of GRUs</a:t>
            </a:r>
          </a:p>
        </p:txBody>
      </p:sp>
      <p:cxnSp>
        <p:nvCxnSpPr>
          <p:cNvPr id="4" name="Straight Connector 3"/>
          <p:cNvCxnSpPr/>
          <p:nvPr/>
        </p:nvCxnSpPr>
        <p:spPr>
          <a:xfrm flipV="1">
            <a:off x="1801813" y="4232815"/>
            <a:ext cx="6383337" cy="12700"/>
          </a:xfrm>
          <a:prstGeom prst="line">
            <a:avLst/>
          </a:prstGeom>
          <a:ln w="15240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3845" y="3596640"/>
            <a:ext cx="3324284" cy="3073205"/>
          </a:xfrm>
          <a:prstGeom prst="rect">
            <a:avLst/>
          </a:prstGeom>
        </p:spPr>
      </p:pic>
    </p:spTree>
    <p:extLst>
      <p:ext uri="{BB962C8B-B14F-4D97-AF65-F5344CB8AC3E}">
        <p14:creationId xmlns:p14="http://schemas.microsoft.com/office/powerpoint/2010/main" val="5473502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200" dirty="0" smtClean="0"/>
              <a:t>Recap: Status quo assessment &amp; classification scenarios</a:t>
            </a:r>
            <a:endParaRPr lang="en-ZA" sz="3200" dirty="0"/>
          </a:p>
        </p:txBody>
      </p:sp>
      <p:sp>
        <p:nvSpPr>
          <p:cNvPr id="3" name="Content Placeholder 2"/>
          <p:cNvSpPr>
            <a:spLocks noGrp="1"/>
          </p:cNvSpPr>
          <p:nvPr>
            <p:ph idx="1"/>
          </p:nvPr>
        </p:nvSpPr>
        <p:spPr/>
        <p:txBody>
          <a:bodyPr/>
          <a:lstStyle/>
          <a:p>
            <a:r>
              <a:rPr lang="en-ZA" sz="2400" dirty="0" smtClean="0"/>
              <a:t>Status quo report</a:t>
            </a:r>
          </a:p>
          <a:p>
            <a:pPr lvl="1"/>
            <a:r>
              <a:rPr lang="en-ZA" sz="2000" dirty="0" smtClean="0"/>
              <a:t>Description of major groundwater flow regime per GRU</a:t>
            </a:r>
          </a:p>
          <a:p>
            <a:pPr lvl="1"/>
            <a:r>
              <a:rPr lang="en-ZA" sz="2000" dirty="0" smtClean="0"/>
              <a:t>Description &amp; quantification of recharge, use, discharge per GRU</a:t>
            </a:r>
          </a:p>
          <a:p>
            <a:pPr lvl="1"/>
            <a:r>
              <a:rPr lang="en-ZA" sz="2000" dirty="0" smtClean="0"/>
              <a:t>Trend analysis (water level, water quality)</a:t>
            </a:r>
          </a:p>
          <a:p>
            <a:r>
              <a:rPr lang="en-ZA" sz="2400" dirty="0" smtClean="0"/>
              <a:t>EWR report</a:t>
            </a:r>
          </a:p>
          <a:p>
            <a:pPr lvl="1"/>
            <a:r>
              <a:rPr lang="en-ZA" sz="2000" dirty="0" smtClean="0"/>
              <a:t>Groundwater balance model (per GRU and </a:t>
            </a:r>
            <a:r>
              <a:rPr lang="en-ZA" sz="2000" dirty="0" err="1" smtClean="0"/>
              <a:t>quat</a:t>
            </a:r>
            <a:r>
              <a:rPr lang="en-ZA" sz="2000" dirty="0" smtClean="0"/>
              <a:t>)</a:t>
            </a:r>
          </a:p>
          <a:p>
            <a:pPr lvl="1"/>
            <a:r>
              <a:rPr lang="en-ZA" sz="2000" dirty="0" smtClean="0"/>
              <a:t>GW-SW interactions </a:t>
            </a:r>
            <a:r>
              <a:rPr lang="en-ZA" sz="2000" dirty="0"/>
              <a:t>(per </a:t>
            </a:r>
            <a:r>
              <a:rPr lang="en-ZA" sz="2000" dirty="0" err="1" smtClean="0"/>
              <a:t>quat</a:t>
            </a:r>
            <a:r>
              <a:rPr lang="en-ZA" sz="2000" dirty="0" smtClean="0"/>
              <a:t>)</a:t>
            </a:r>
          </a:p>
          <a:p>
            <a:r>
              <a:rPr lang="en-ZA" sz="2400" dirty="0" smtClean="0"/>
              <a:t>Scenarios report</a:t>
            </a:r>
          </a:p>
          <a:p>
            <a:pPr lvl="1"/>
            <a:r>
              <a:rPr lang="en-ZA" sz="2000" dirty="0" smtClean="0"/>
              <a:t>Groundwater present status</a:t>
            </a:r>
          </a:p>
          <a:p>
            <a:pPr lvl="1"/>
            <a:r>
              <a:rPr lang="en-ZA" sz="2000" dirty="0" smtClean="0"/>
              <a:t>Impact of development / conservation scenarios on (future) groundwater status</a:t>
            </a:r>
          </a:p>
        </p:txBody>
      </p:sp>
    </p:spTree>
    <p:extLst>
      <p:ext uri="{BB962C8B-B14F-4D97-AF65-F5344CB8AC3E}">
        <p14:creationId xmlns:p14="http://schemas.microsoft.com/office/powerpoint/2010/main" val="20534354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404664"/>
            <a:ext cx="8848078" cy="6254155"/>
          </a:xfrm>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7558" y="53256"/>
            <a:ext cx="5352415" cy="3499485"/>
          </a:xfrm>
          <a:prstGeom prst="rect">
            <a:avLst/>
          </a:prstGeom>
          <a:noFill/>
        </p:spPr>
      </p:pic>
      <p:graphicFrame>
        <p:nvGraphicFramePr>
          <p:cNvPr id="6" name="Table 5"/>
          <p:cNvGraphicFramePr>
            <a:graphicFrameLocks noGrp="1"/>
          </p:cNvGraphicFramePr>
          <p:nvPr>
            <p:extLst>
              <p:ext uri="{D42A27DB-BD31-4B8C-83A1-F6EECF244321}">
                <p14:modId xmlns:p14="http://schemas.microsoft.com/office/powerpoint/2010/main" val="4075287988"/>
              </p:ext>
            </p:extLst>
          </p:nvPr>
        </p:nvGraphicFramePr>
        <p:xfrm>
          <a:off x="2050472" y="5302996"/>
          <a:ext cx="7039501" cy="1479416"/>
        </p:xfrm>
        <a:graphic>
          <a:graphicData uri="http://schemas.openxmlformats.org/drawingml/2006/table">
            <a:tbl>
              <a:tblPr>
                <a:tableStyleId>{5C22544A-7EE6-4342-B048-85BDC9FD1C3A}</a:tableStyleId>
              </a:tblPr>
              <a:tblGrid>
                <a:gridCol w="1005643"/>
                <a:gridCol w="1005643"/>
                <a:gridCol w="1005643"/>
                <a:gridCol w="1005643"/>
                <a:gridCol w="820415"/>
                <a:gridCol w="1190871"/>
                <a:gridCol w="1005643"/>
              </a:tblGrid>
              <a:tr h="504056">
                <a:tc>
                  <a:txBody>
                    <a:bodyPr/>
                    <a:lstStyle/>
                    <a:p>
                      <a:pPr algn="l" fontAlgn="b"/>
                      <a:r>
                        <a:rPr lang="en-ZA" sz="1600" b="1" u="none" strike="noStrike" dirty="0">
                          <a:effectLst/>
                        </a:rPr>
                        <a:t>Quaternary</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b="1" u="none" strike="noStrike" dirty="0" smtClean="0">
                          <a:effectLst/>
                        </a:rPr>
                        <a:t>Recharge (Mm</a:t>
                      </a:r>
                      <a:r>
                        <a:rPr lang="en-ZA" sz="1600" b="1" u="none" strike="noStrike" baseline="30000" dirty="0" smtClean="0">
                          <a:effectLst/>
                        </a:rPr>
                        <a:t>3</a:t>
                      </a:r>
                      <a:r>
                        <a:rPr lang="en-ZA" sz="1600" b="1" u="none" strike="noStrike" dirty="0" smtClean="0">
                          <a:effectLst/>
                        </a:rPr>
                        <a:t>/a)</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b="1" u="none" strike="noStrike" dirty="0" smtClean="0">
                          <a:effectLst/>
                        </a:rPr>
                        <a:t>Use (Mm</a:t>
                      </a:r>
                      <a:r>
                        <a:rPr lang="en-ZA" sz="1600" b="1" u="none" strike="noStrike" baseline="30000" dirty="0" smtClean="0">
                          <a:effectLst/>
                        </a:rPr>
                        <a:t>3</a:t>
                      </a:r>
                      <a:r>
                        <a:rPr lang="en-ZA" sz="1600" b="1" u="none" strike="noStrike" dirty="0" smtClean="0">
                          <a:effectLst/>
                        </a:rPr>
                        <a:t>/a)</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b="1" u="none" strike="noStrike" dirty="0" smtClean="0">
                          <a:effectLst/>
                        </a:rPr>
                        <a:t>GWBF (Mm</a:t>
                      </a:r>
                      <a:r>
                        <a:rPr lang="en-ZA" sz="1600" b="1" u="none" strike="noStrike" baseline="30000" dirty="0" smtClean="0">
                          <a:effectLst/>
                        </a:rPr>
                        <a:t>3</a:t>
                      </a:r>
                      <a:r>
                        <a:rPr lang="en-ZA" sz="1600" b="1" u="none" strike="noStrike" dirty="0" smtClean="0">
                          <a:effectLst/>
                        </a:rPr>
                        <a:t>/a)</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b="1" u="none" strike="noStrike" dirty="0" smtClean="0">
                          <a:effectLst/>
                        </a:rPr>
                        <a:t>Balance (Mm</a:t>
                      </a:r>
                      <a:r>
                        <a:rPr lang="en-ZA" sz="1600" b="1" u="none" strike="noStrike" baseline="30000" dirty="0" smtClean="0">
                          <a:effectLst/>
                        </a:rPr>
                        <a:t>3</a:t>
                      </a:r>
                      <a:r>
                        <a:rPr lang="en-ZA" sz="1600" b="1" u="none" strike="noStrike" dirty="0" smtClean="0">
                          <a:effectLst/>
                        </a:rPr>
                        <a:t>/a)</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b="1" u="none" strike="noStrike" dirty="0" smtClean="0">
                          <a:effectLst/>
                        </a:rPr>
                        <a:t>Use / Recharge  </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b="1" u="none" strike="noStrike" dirty="0" smtClean="0">
                          <a:effectLst/>
                        </a:rPr>
                        <a:t>Present </a:t>
                      </a:r>
                      <a:r>
                        <a:rPr lang="en-ZA" sz="1600" b="1" u="none" strike="noStrike" dirty="0">
                          <a:effectLst/>
                        </a:rPr>
                        <a:t>Status</a:t>
                      </a:r>
                      <a:endParaRPr lang="en-ZA" sz="1600" b="1" i="0" u="none" strike="noStrike" dirty="0">
                        <a:solidFill>
                          <a:srgbClr val="000000"/>
                        </a:solidFill>
                        <a:effectLst/>
                        <a:latin typeface="Calibri" panose="020F0502020204030204" pitchFamily="34" charset="0"/>
                      </a:endParaRPr>
                    </a:p>
                  </a:txBody>
                  <a:tcPr marL="0" marR="0" marT="0" marB="0" anchor="b"/>
                </a:tc>
              </a:tr>
              <a:tr h="144016">
                <a:tc>
                  <a:txBody>
                    <a:bodyPr/>
                    <a:lstStyle/>
                    <a:p>
                      <a:pPr algn="l" fontAlgn="b"/>
                      <a:r>
                        <a:rPr lang="en-ZA" sz="1600" u="none" strike="noStrike" dirty="0">
                          <a:effectLst/>
                        </a:rPr>
                        <a:t>H10A</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ZA" sz="1600" u="none" strike="noStrike" dirty="0">
                          <a:effectLst/>
                        </a:rPr>
                        <a:t>13.15</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ZA" sz="1600" u="none" strike="noStrike">
                          <a:effectLst/>
                        </a:rPr>
                        <a:t>3.58</a:t>
                      </a:r>
                      <a:endParaRPr lang="en-ZA" sz="16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ZA" sz="1600" u="none" strike="noStrike" dirty="0">
                          <a:effectLst/>
                        </a:rPr>
                        <a:t>0.76</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ZA" sz="1600" u="none" strike="noStrike">
                          <a:effectLst/>
                        </a:rPr>
                        <a:t>8.82</a:t>
                      </a:r>
                      <a:endParaRPr lang="en-ZA" sz="16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ZA" sz="1600" u="none" strike="noStrike">
                          <a:effectLst/>
                        </a:rPr>
                        <a:t>27%</a:t>
                      </a:r>
                      <a:endParaRPr lang="en-ZA" sz="16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dirty="0">
                          <a:effectLst/>
                        </a:rPr>
                        <a:t>II</a:t>
                      </a:r>
                      <a:endParaRPr lang="en-ZA" sz="1600" b="0" i="0" u="none" strike="noStrike" dirty="0">
                        <a:solidFill>
                          <a:srgbClr val="000000"/>
                        </a:solidFill>
                        <a:effectLst/>
                        <a:latin typeface="Calibri" panose="020F0502020204030204" pitchFamily="34" charset="0"/>
                      </a:endParaRPr>
                    </a:p>
                  </a:txBody>
                  <a:tcPr marL="0" marR="0" marT="0" marB="0" anchor="b"/>
                </a:tc>
              </a:tr>
              <a:tr h="117335">
                <a:tc>
                  <a:txBody>
                    <a:bodyPr/>
                    <a:lstStyle/>
                    <a:p>
                      <a:pPr algn="l" fontAlgn="b"/>
                      <a:r>
                        <a:rPr lang="en-ZA" sz="1600" u="none" strike="noStrike">
                          <a:effectLst/>
                        </a:rPr>
                        <a:t>H10B</a:t>
                      </a:r>
                      <a:endParaRPr lang="en-ZA" sz="16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ZA" sz="1600" u="none" strike="noStrike" dirty="0">
                          <a:effectLst/>
                        </a:rPr>
                        <a:t>12.20</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ZA" sz="1600" u="none" strike="noStrike">
                          <a:effectLst/>
                        </a:rPr>
                        <a:t>8.86</a:t>
                      </a:r>
                      <a:endParaRPr lang="en-ZA" sz="16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ZA" sz="1600" u="none" strike="noStrike" dirty="0">
                          <a:effectLst/>
                        </a:rPr>
                        <a:t>0.48</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ZA" sz="1600" u="none" strike="noStrike">
                          <a:effectLst/>
                        </a:rPr>
                        <a:t>2.86</a:t>
                      </a:r>
                      <a:endParaRPr lang="en-ZA" sz="16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ZA" sz="1600" u="none" strike="noStrike">
                          <a:effectLst/>
                        </a:rPr>
                        <a:t>73%</a:t>
                      </a:r>
                      <a:endParaRPr lang="en-ZA" sz="16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dirty="0">
                          <a:effectLst/>
                        </a:rPr>
                        <a:t>III</a:t>
                      </a:r>
                      <a:endParaRPr lang="en-ZA" sz="1600" b="0" i="0" u="none" strike="noStrike" dirty="0">
                        <a:solidFill>
                          <a:srgbClr val="000000"/>
                        </a:solidFill>
                        <a:effectLst/>
                        <a:latin typeface="Calibri" panose="020F0502020204030204" pitchFamily="34" charset="0"/>
                      </a:endParaRPr>
                    </a:p>
                  </a:txBody>
                  <a:tcPr marL="0" marR="0" marT="0" marB="0" anchor="b"/>
                </a:tc>
              </a:tr>
              <a:tr h="117335">
                <a:tc>
                  <a:txBody>
                    <a:bodyPr/>
                    <a:lstStyle/>
                    <a:p>
                      <a:pPr algn="l" fontAlgn="b"/>
                      <a:r>
                        <a:rPr lang="en-ZA" sz="1600" u="none" strike="noStrike" dirty="0">
                          <a:effectLst/>
                        </a:rPr>
                        <a:t>H10C</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ZA" sz="1600" u="none" strike="noStrike" dirty="0">
                          <a:effectLst/>
                        </a:rPr>
                        <a:t>21.28</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ZA" sz="1600" u="none" strike="noStrike" dirty="0">
                          <a:effectLst/>
                        </a:rPr>
                        <a:t>26.30</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ZA" sz="1600" u="none" strike="noStrike" dirty="0">
                          <a:effectLst/>
                        </a:rPr>
                        <a:t>2.00</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ZA" sz="1600" u="none" strike="noStrike" dirty="0">
                          <a:effectLst/>
                        </a:rPr>
                        <a:t>-7.03</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ZA" sz="1600" u="none" strike="noStrike" dirty="0">
                          <a:effectLst/>
                        </a:rPr>
                        <a:t>124%</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dirty="0">
                          <a:effectLst/>
                        </a:rPr>
                        <a:t>III</a:t>
                      </a:r>
                      <a:endParaRPr lang="en-ZA" sz="1600" b="0" i="0" u="none" strike="noStrike" dirty="0">
                        <a:solidFill>
                          <a:srgbClr val="000000"/>
                        </a:solidFill>
                        <a:effectLst/>
                        <a:latin typeface="Calibri" panose="020F0502020204030204" pitchFamily="34" charset="0"/>
                      </a:endParaRPr>
                    </a:p>
                  </a:txBody>
                  <a:tcPr marL="0" marR="0" marT="0" marB="0" anchor="b"/>
                </a:tc>
              </a:tr>
              <a:tr h="117335">
                <a:tc>
                  <a:txBody>
                    <a:bodyPr/>
                    <a:lstStyle/>
                    <a:p>
                      <a:pPr algn="l" fontAlgn="b"/>
                      <a:r>
                        <a:rPr lang="en-ZA" sz="1600" b="1" i="0" u="none" strike="noStrike" dirty="0" smtClean="0">
                          <a:solidFill>
                            <a:srgbClr val="000000"/>
                          </a:solidFill>
                          <a:effectLst/>
                          <a:latin typeface="Calibri" panose="020F0502020204030204" pitchFamily="34" charset="0"/>
                        </a:rPr>
                        <a:t>BB-1</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ZA" sz="1600" b="1" i="0" u="none" strike="noStrike" dirty="0" smtClean="0">
                          <a:solidFill>
                            <a:srgbClr val="000000"/>
                          </a:solidFill>
                          <a:effectLst/>
                          <a:latin typeface="Calibri" panose="020F0502020204030204" pitchFamily="34" charset="0"/>
                        </a:rPr>
                        <a:t>51.60</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ZA" sz="1600" b="1" i="0" u="none" strike="noStrike" dirty="0" smtClean="0">
                          <a:solidFill>
                            <a:srgbClr val="000000"/>
                          </a:solidFill>
                          <a:effectLst/>
                          <a:latin typeface="Calibri" panose="020F0502020204030204" pitchFamily="34" charset="0"/>
                        </a:rPr>
                        <a:t>38.79</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ZA" sz="1600" b="1" i="0" u="none" strike="noStrike" dirty="0" smtClean="0">
                          <a:solidFill>
                            <a:srgbClr val="000000"/>
                          </a:solidFill>
                          <a:effectLst/>
                          <a:latin typeface="Calibri" panose="020F0502020204030204" pitchFamily="34" charset="0"/>
                        </a:rPr>
                        <a:t>4.03</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ZA" sz="1600" b="1" i="0" u="none" strike="noStrike" dirty="0" smtClean="0">
                          <a:solidFill>
                            <a:srgbClr val="000000"/>
                          </a:solidFill>
                          <a:effectLst/>
                          <a:latin typeface="Calibri" panose="020F0502020204030204" pitchFamily="34" charset="0"/>
                        </a:rPr>
                        <a:t>8.78</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ZA" sz="1600" b="1" i="0" u="none" strike="noStrike" dirty="0" smtClean="0">
                          <a:solidFill>
                            <a:srgbClr val="000000"/>
                          </a:solidFill>
                          <a:effectLst/>
                          <a:latin typeface="Calibri" panose="020F0502020204030204" pitchFamily="34" charset="0"/>
                        </a:rPr>
                        <a:t>75%</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b="1" i="0" u="none" strike="noStrike" dirty="0" smtClean="0">
                          <a:solidFill>
                            <a:srgbClr val="000000"/>
                          </a:solidFill>
                          <a:effectLst/>
                          <a:latin typeface="Calibri" panose="020F0502020204030204" pitchFamily="34" charset="0"/>
                        </a:rPr>
                        <a:t>III</a:t>
                      </a:r>
                      <a:endParaRPr lang="en-ZA" sz="1600" b="1" i="0" u="none" strike="noStrike" dirty="0">
                        <a:solidFill>
                          <a:srgbClr val="000000"/>
                        </a:solidFill>
                        <a:effectLst/>
                        <a:latin typeface="Calibri" panose="020F0502020204030204" pitchFamily="34" charset="0"/>
                      </a:endParaRPr>
                    </a:p>
                  </a:txBody>
                  <a:tcPr marL="0" marR="0" marT="0" marB="0" anchor="b"/>
                </a:tc>
              </a:tr>
            </a:tbl>
          </a:graphicData>
        </a:graphic>
      </p:graphicFrame>
    </p:spTree>
    <p:extLst>
      <p:ext uri="{BB962C8B-B14F-4D97-AF65-F5344CB8AC3E}">
        <p14:creationId xmlns:p14="http://schemas.microsoft.com/office/powerpoint/2010/main" val="335492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60" y="11823"/>
            <a:ext cx="9148460" cy="6811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itle 1"/>
          <p:cNvSpPr txBox="1">
            <a:spLocks/>
          </p:cNvSpPr>
          <p:nvPr/>
        </p:nvSpPr>
        <p:spPr>
          <a:xfrm>
            <a:off x="-4459" y="-27985"/>
            <a:ext cx="9116568" cy="630932"/>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ZA" sz="2800" dirty="0"/>
              <a:t>Groundwater Present status</a:t>
            </a:r>
            <a:endParaRPr lang="en-GB"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80977"/>
            <a:ext cx="9144002" cy="4348442"/>
          </a:xfrm>
          <a:prstGeom prst="rect">
            <a:avLst/>
          </a:prstGeom>
        </p:spPr>
      </p:pic>
      <p:pic>
        <p:nvPicPr>
          <p:cNvPr id="8" name="Picture 7" descr="10_A3_Berg_Stress"/>
          <p:cNvPicPr/>
          <p:nvPr/>
        </p:nvPicPr>
        <p:blipFill rotWithShape="1">
          <a:blip r:embed="rId4" cstate="screen">
            <a:extLst>
              <a:ext uri="{28A0092B-C50C-407E-A947-70E740481C1C}">
                <a14:useLocalDpi xmlns:a14="http://schemas.microsoft.com/office/drawing/2010/main"/>
              </a:ext>
            </a:extLst>
          </a:blip>
          <a:srcRect l="8272" t="66141" r="36194" b="7252"/>
          <a:stretch/>
        </p:blipFill>
        <p:spPr bwMode="auto">
          <a:xfrm>
            <a:off x="6333673" y="5747657"/>
            <a:ext cx="914400" cy="489310"/>
          </a:xfrm>
          <a:prstGeom prst="rect">
            <a:avLst/>
          </a:prstGeom>
          <a:noFill/>
          <a:ln>
            <a:noFill/>
          </a:ln>
        </p:spPr>
      </p:pic>
      <p:sp>
        <p:nvSpPr>
          <p:cNvPr id="2" name="TextBox 1"/>
          <p:cNvSpPr txBox="1"/>
          <p:nvPr/>
        </p:nvSpPr>
        <p:spPr>
          <a:xfrm>
            <a:off x="6255657" y="5486047"/>
            <a:ext cx="2624223" cy="261610"/>
          </a:xfrm>
          <a:prstGeom prst="rect">
            <a:avLst/>
          </a:prstGeom>
          <a:noFill/>
        </p:spPr>
        <p:txBody>
          <a:bodyPr wrap="square" rtlCol="0">
            <a:spAutoFit/>
          </a:bodyPr>
          <a:lstStyle/>
          <a:p>
            <a:r>
              <a:rPr lang="en-ZA" sz="1050" b="1" dirty="0" smtClean="0"/>
              <a:t>Groundwater category</a:t>
            </a:r>
            <a:endParaRPr lang="en-ZA" sz="1050" b="1" dirty="0"/>
          </a:p>
        </p:txBody>
      </p:sp>
    </p:spTree>
    <p:extLst>
      <p:ext uri="{BB962C8B-B14F-4D97-AF65-F5344CB8AC3E}">
        <p14:creationId xmlns:p14="http://schemas.microsoft.com/office/powerpoint/2010/main" val="12084955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92776"/>
            <a:ext cx="9144000" cy="4348441"/>
          </a:xfrm>
          <a:prstGeom prst="rect">
            <a:avLst/>
          </a:prstGeom>
        </p:spPr>
      </p:pic>
      <p:sp>
        <p:nvSpPr>
          <p:cNvPr id="5" name="Rectangle 4"/>
          <p:cNvSpPr/>
          <p:nvPr/>
        </p:nvSpPr>
        <p:spPr>
          <a:xfrm>
            <a:off x="-4460" y="11823"/>
            <a:ext cx="9148460" cy="6811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itle 1"/>
          <p:cNvSpPr txBox="1">
            <a:spLocks/>
          </p:cNvSpPr>
          <p:nvPr/>
        </p:nvSpPr>
        <p:spPr>
          <a:xfrm>
            <a:off x="-4459" y="-27985"/>
            <a:ext cx="9116568" cy="630932"/>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ZA" sz="2800" dirty="0"/>
              <a:t>Groundwater Status under Proposed Scenario</a:t>
            </a:r>
            <a:endParaRPr lang="en-GB" sz="2800" dirty="0"/>
          </a:p>
        </p:txBody>
      </p:sp>
      <p:sp>
        <p:nvSpPr>
          <p:cNvPr id="3" name="TextBox 2"/>
          <p:cNvSpPr txBox="1"/>
          <p:nvPr/>
        </p:nvSpPr>
        <p:spPr>
          <a:xfrm>
            <a:off x="94390" y="837708"/>
            <a:ext cx="4731281" cy="954107"/>
          </a:xfrm>
          <a:prstGeom prst="rect">
            <a:avLst/>
          </a:prstGeom>
          <a:noFill/>
        </p:spPr>
        <p:txBody>
          <a:bodyPr wrap="square" rtlCol="0">
            <a:spAutoFit/>
          </a:bodyPr>
          <a:lstStyle/>
          <a:p>
            <a:pPr marL="285750" indent="-285750">
              <a:buFont typeface="Arial" panose="020B0604020202020204" pitchFamily="34" charset="0"/>
              <a:buChar char="•"/>
            </a:pPr>
            <a:r>
              <a:rPr lang="en-ZA" sz="1400" dirty="0" smtClean="0"/>
              <a:t>Increase in status at 4 </a:t>
            </a:r>
            <a:r>
              <a:rPr lang="en-ZA" sz="1400" dirty="0" err="1" smtClean="0"/>
              <a:t>quats</a:t>
            </a:r>
            <a:r>
              <a:rPr lang="en-ZA" sz="1400" dirty="0" smtClean="0"/>
              <a:t> in the Upper </a:t>
            </a:r>
            <a:r>
              <a:rPr lang="en-ZA" sz="1400" dirty="0" err="1"/>
              <a:t>Breede</a:t>
            </a:r>
            <a:r>
              <a:rPr lang="en-ZA" sz="1400" dirty="0"/>
              <a:t> Tributaries IUA. </a:t>
            </a:r>
            <a:endParaRPr lang="en-ZA" sz="1400" dirty="0" smtClean="0"/>
          </a:p>
          <a:p>
            <a:pPr marL="285750" indent="-285750">
              <a:buFont typeface="Arial" panose="020B0604020202020204" pitchFamily="34" charset="0"/>
              <a:buChar char="•"/>
            </a:pPr>
            <a:r>
              <a:rPr lang="en-ZA" sz="1400" dirty="0" smtClean="0"/>
              <a:t>2 of these have significant increase. </a:t>
            </a:r>
          </a:p>
          <a:p>
            <a:pPr marL="285750" indent="-285750">
              <a:buFont typeface="Arial" panose="020B0604020202020204" pitchFamily="34" charset="0"/>
              <a:buChar char="•"/>
            </a:pPr>
            <a:r>
              <a:rPr lang="en-ZA" sz="1400" dirty="0" smtClean="0"/>
              <a:t>None are high GWBF/EWR.</a:t>
            </a:r>
            <a:endParaRPr lang="en-ZA" sz="1400" dirty="0"/>
          </a:p>
        </p:txBody>
      </p:sp>
      <p:cxnSp>
        <p:nvCxnSpPr>
          <p:cNvPr id="7" name="Straight Arrow Connector 6"/>
          <p:cNvCxnSpPr>
            <a:stCxn id="3" idx="2"/>
          </p:cNvCxnSpPr>
          <p:nvPr/>
        </p:nvCxnSpPr>
        <p:spPr>
          <a:xfrm flipH="1">
            <a:off x="979295" y="1791815"/>
            <a:ext cx="1480736" cy="24911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849211" y="5304888"/>
            <a:ext cx="3385245" cy="1169551"/>
          </a:xfrm>
          <a:prstGeom prst="rect">
            <a:avLst/>
          </a:prstGeom>
          <a:noFill/>
        </p:spPr>
        <p:txBody>
          <a:bodyPr wrap="square" rtlCol="0">
            <a:spAutoFit/>
          </a:bodyPr>
          <a:lstStyle/>
          <a:p>
            <a:pPr marL="285750" indent="-285750">
              <a:buFont typeface="Arial" panose="020B0604020202020204" pitchFamily="34" charset="0"/>
              <a:buChar char="•"/>
            </a:pPr>
            <a:r>
              <a:rPr lang="en-ZA" sz="1400" dirty="0" smtClean="0"/>
              <a:t>Moderate increase in status at 4 </a:t>
            </a:r>
            <a:r>
              <a:rPr lang="en-ZA" sz="1400" dirty="0" err="1" smtClean="0"/>
              <a:t>quats</a:t>
            </a:r>
            <a:r>
              <a:rPr lang="en-ZA" sz="1400" dirty="0" smtClean="0"/>
              <a:t> in the Overberg West / Coastal IUA</a:t>
            </a:r>
            <a:r>
              <a:rPr lang="en-ZA" sz="1400" dirty="0"/>
              <a:t>. </a:t>
            </a:r>
            <a:endParaRPr lang="en-ZA" sz="1400" dirty="0" smtClean="0"/>
          </a:p>
          <a:p>
            <a:pPr marL="285750" indent="-285750">
              <a:buFont typeface="Arial" panose="020B0604020202020204" pitchFamily="34" charset="0"/>
              <a:buChar char="•"/>
            </a:pPr>
            <a:r>
              <a:rPr lang="en-ZA" sz="1400" dirty="0" smtClean="0"/>
              <a:t>One </a:t>
            </a:r>
            <a:r>
              <a:rPr lang="en-ZA" sz="1400" dirty="0" err="1" smtClean="0"/>
              <a:t>quat</a:t>
            </a:r>
            <a:r>
              <a:rPr lang="en-ZA" sz="1400" dirty="0" smtClean="0"/>
              <a:t> has high GWBF/EWR: to be managed with  RQOs</a:t>
            </a:r>
            <a:endParaRPr lang="en-ZA" sz="1400" dirty="0"/>
          </a:p>
        </p:txBody>
      </p:sp>
      <p:cxnSp>
        <p:nvCxnSpPr>
          <p:cNvPr id="16" name="Straight Arrow Connector 15"/>
          <p:cNvCxnSpPr/>
          <p:nvPr/>
        </p:nvCxnSpPr>
        <p:spPr>
          <a:xfrm flipH="1">
            <a:off x="989603" y="5616186"/>
            <a:ext cx="5039538" cy="3480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583799" y="902204"/>
            <a:ext cx="4471711" cy="954107"/>
          </a:xfrm>
          <a:prstGeom prst="rect">
            <a:avLst/>
          </a:prstGeom>
          <a:noFill/>
        </p:spPr>
        <p:txBody>
          <a:bodyPr wrap="square" rtlCol="0">
            <a:spAutoFit/>
          </a:bodyPr>
          <a:lstStyle/>
          <a:p>
            <a:pPr marL="285750" indent="-285750">
              <a:buFont typeface="Arial" panose="020B0604020202020204" pitchFamily="34" charset="0"/>
              <a:buChar char="•"/>
            </a:pPr>
            <a:r>
              <a:rPr lang="en-ZA" sz="1400" dirty="0" smtClean="0"/>
              <a:t>Moderate increase in status at 7 </a:t>
            </a:r>
            <a:r>
              <a:rPr lang="en-ZA" sz="1400" dirty="0" err="1" smtClean="0"/>
              <a:t>quats</a:t>
            </a:r>
            <a:r>
              <a:rPr lang="en-ZA" sz="1400" dirty="0" smtClean="0"/>
              <a:t> in the </a:t>
            </a:r>
            <a:r>
              <a:rPr lang="en-ZA" sz="1400" dirty="0" err="1" smtClean="0"/>
              <a:t>Gouritz-Olifants</a:t>
            </a:r>
            <a:r>
              <a:rPr lang="en-ZA" sz="1400" dirty="0" smtClean="0"/>
              <a:t> IUA</a:t>
            </a:r>
            <a:r>
              <a:rPr lang="en-ZA" sz="1400" dirty="0"/>
              <a:t>. </a:t>
            </a:r>
            <a:endParaRPr lang="en-ZA" sz="1400" dirty="0" smtClean="0"/>
          </a:p>
          <a:p>
            <a:pPr marL="285750" indent="-285750">
              <a:buFont typeface="Arial" panose="020B0604020202020204" pitchFamily="34" charset="0"/>
              <a:buChar char="•"/>
            </a:pPr>
            <a:r>
              <a:rPr lang="en-ZA" sz="1400" dirty="0" smtClean="0"/>
              <a:t>4/7 change from I to III</a:t>
            </a:r>
          </a:p>
          <a:p>
            <a:pPr marL="285750" indent="-285750">
              <a:buFont typeface="Arial" panose="020B0604020202020204" pitchFamily="34" charset="0"/>
              <a:buChar char="•"/>
            </a:pPr>
            <a:r>
              <a:rPr lang="en-ZA" sz="1400" dirty="0"/>
              <a:t>None are high </a:t>
            </a:r>
            <a:r>
              <a:rPr lang="en-ZA" sz="1400" dirty="0" smtClean="0"/>
              <a:t>GWBF/EWR.</a:t>
            </a:r>
            <a:endParaRPr lang="en-ZA" sz="1400" dirty="0"/>
          </a:p>
        </p:txBody>
      </p:sp>
      <p:cxnSp>
        <p:nvCxnSpPr>
          <p:cNvPr id="14" name="Straight Arrow Connector 13"/>
          <p:cNvCxnSpPr/>
          <p:nvPr/>
        </p:nvCxnSpPr>
        <p:spPr>
          <a:xfrm flipH="1">
            <a:off x="5238628" y="1825209"/>
            <a:ext cx="1221166" cy="27408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377203" y="1856311"/>
            <a:ext cx="82591" cy="27569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7" name="Picture 16" descr="10_A3_Berg_Stress"/>
          <p:cNvPicPr/>
          <p:nvPr/>
        </p:nvPicPr>
        <p:blipFill rotWithShape="1">
          <a:blip r:embed="rId4" cstate="screen">
            <a:extLst>
              <a:ext uri="{28A0092B-C50C-407E-A947-70E740481C1C}">
                <a14:useLocalDpi xmlns:a14="http://schemas.microsoft.com/office/drawing/2010/main"/>
              </a:ext>
            </a:extLst>
          </a:blip>
          <a:srcRect l="8272" t="66141" r="36194" b="7252"/>
          <a:stretch/>
        </p:blipFill>
        <p:spPr bwMode="auto">
          <a:xfrm>
            <a:off x="7411904" y="2712488"/>
            <a:ext cx="914400" cy="489310"/>
          </a:xfrm>
          <a:prstGeom prst="rect">
            <a:avLst/>
          </a:prstGeom>
          <a:noFill/>
          <a:ln>
            <a:noFill/>
          </a:ln>
        </p:spPr>
      </p:pic>
      <p:sp>
        <p:nvSpPr>
          <p:cNvPr id="18" name="TextBox 17"/>
          <p:cNvSpPr txBox="1"/>
          <p:nvPr/>
        </p:nvSpPr>
        <p:spPr>
          <a:xfrm>
            <a:off x="7333888" y="2450878"/>
            <a:ext cx="2624223" cy="261610"/>
          </a:xfrm>
          <a:prstGeom prst="rect">
            <a:avLst/>
          </a:prstGeom>
          <a:noFill/>
        </p:spPr>
        <p:txBody>
          <a:bodyPr wrap="square" rtlCol="0">
            <a:spAutoFit/>
          </a:bodyPr>
          <a:lstStyle/>
          <a:p>
            <a:r>
              <a:rPr lang="en-ZA" sz="1050" b="1" dirty="0" smtClean="0"/>
              <a:t>Groundwater category</a:t>
            </a:r>
            <a:endParaRPr lang="en-ZA" sz="1050" b="1" dirty="0"/>
          </a:p>
        </p:txBody>
      </p:sp>
    </p:spTree>
    <p:extLst>
      <p:ext uri="{BB962C8B-B14F-4D97-AF65-F5344CB8AC3E}">
        <p14:creationId xmlns:p14="http://schemas.microsoft.com/office/powerpoint/2010/main" val="224612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823"/>
            <a:ext cx="9112109" cy="50938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aphicFrame>
        <p:nvGraphicFramePr>
          <p:cNvPr id="12" name="Table 11"/>
          <p:cNvGraphicFramePr>
            <a:graphicFrameLocks noGrp="1"/>
          </p:cNvGraphicFramePr>
          <p:nvPr>
            <p:extLst>
              <p:ext uri="{D42A27DB-BD31-4B8C-83A1-F6EECF244321}">
                <p14:modId xmlns:p14="http://schemas.microsoft.com/office/powerpoint/2010/main" val="249435267"/>
              </p:ext>
            </p:extLst>
          </p:nvPr>
        </p:nvGraphicFramePr>
        <p:xfrm>
          <a:off x="97354" y="578792"/>
          <a:ext cx="8798875" cy="5352327"/>
        </p:xfrm>
        <a:graphic>
          <a:graphicData uri="http://schemas.openxmlformats.org/drawingml/2006/table">
            <a:tbl>
              <a:tblPr firstRow="1" firstCol="1" bandRow="1">
                <a:tableStyleId>{5C22544A-7EE6-4342-B048-85BDC9FD1C3A}</a:tableStyleId>
              </a:tblPr>
              <a:tblGrid>
                <a:gridCol w="1749144"/>
                <a:gridCol w="2696005"/>
                <a:gridCol w="1811102"/>
                <a:gridCol w="2542624"/>
              </a:tblGrid>
              <a:tr h="1629166">
                <a:tc>
                  <a:txBody>
                    <a:bodyPr/>
                    <a:lstStyle/>
                    <a:p>
                      <a:pPr marL="0" marR="0" algn="r">
                        <a:lnSpc>
                          <a:spcPct val="107000"/>
                        </a:lnSpc>
                        <a:spcBef>
                          <a:spcPts val="0"/>
                        </a:spcBef>
                        <a:spcAft>
                          <a:spcPts val="0"/>
                        </a:spcAft>
                      </a:pPr>
                      <a:endParaRPr lang="en-GB" sz="1050" dirty="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28195" marR="2819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rtl="0">
                        <a:lnSpc>
                          <a:spcPct val="107000"/>
                        </a:lnSpc>
                        <a:spcBef>
                          <a:spcPts val="0"/>
                        </a:spcBef>
                        <a:spcAft>
                          <a:spcPts val="0"/>
                        </a:spcAft>
                        <a:buFont typeface="Symbol" panose="05050102010706020507" pitchFamily="18" charset="2"/>
                        <a:buNone/>
                      </a:pPr>
                      <a:r>
                        <a:rPr lang="en-US" sz="1800" b="1" dirty="0" smtClean="0">
                          <a:solidFill>
                            <a:sysClr val="windowText" lastClr="000000"/>
                          </a:solidFill>
                          <a:effectLst/>
                        </a:rPr>
                        <a:t> PES – Baseline:</a:t>
                      </a:r>
                    </a:p>
                    <a:p>
                      <a:pPr marL="398462" marR="0" lvl="0" indent="-285750" rtl="0">
                        <a:lnSpc>
                          <a:spcPct val="107000"/>
                        </a:lnSpc>
                        <a:spcBef>
                          <a:spcPts val="0"/>
                        </a:spcBef>
                        <a:spcAft>
                          <a:spcPts val="0"/>
                        </a:spcAft>
                        <a:buFont typeface="Arial" panose="020B0604020202020204" pitchFamily="34" charset="0"/>
                        <a:buChar char="•"/>
                      </a:pPr>
                      <a:r>
                        <a:rPr lang="en-US" sz="1800" b="0" dirty="0" smtClean="0">
                          <a:solidFill>
                            <a:sysClr val="windowText" lastClr="000000"/>
                          </a:solidFill>
                          <a:effectLst/>
                        </a:rPr>
                        <a:t>Total groundwater use 215 million m</a:t>
                      </a:r>
                      <a:r>
                        <a:rPr lang="en-US" sz="1800" b="0" baseline="30000" dirty="0" smtClean="0">
                          <a:solidFill>
                            <a:sysClr val="windowText" lastClr="000000"/>
                          </a:solidFill>
                          <a:effectLst/>
                        </a:rPr>
                        <a:t>3</a:t>
                      </a:r>
                      <a:r>
                        <a:rPr lang="en-US" sz="1800" b="0" dirty="0" smtClean="0">
                          <a:solidFill>
                            <a:sysClr val="windowText" lastClr="000000"/>
                          </a:solidFill>
                          <a:effectLst/>
                        </a:rPr>
                        <a:t>/a</a:t>
                      </a:r>
                    </a:p>
                    <a:p>
                      <a:pPr marL="0" marR="0" lvl="0" indent="0" rtl="0">
                        <a:lnSpc>
                          <a:spcPct val="107000"/>
                        </a:lnSpc>
                        <a:spcBef>
                          <a:spcPts val="0"/>
                        </a:spcBef>
                        <a:spcAft>
                          <a:spcPts val="0"/>
                        </a:spcAft>
                        <a:buFont typeface="Symbol" panose="05050102010706020507" pitchFamily="18" charset="2"/>
                        <a:buNone/>
                      </a:pPr>
                      <a:endParaRPr lang="en-GB" sz="1800" dirty="0">
                        <a:solidFill>
                          <a:sysClr val="windowText" lastClr="000000"/>
                        </a:solidFill>
                        <a:effectLst/>
                      </a:endParaRPr>
                    </a:p>
                  </a:txBody>
                  <a:tcPr marL="28195" marR="28195"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rtl="0">
                        <a:lnSpc>
                          <a:spcPct val="107000"/>
                        </a:lnSpc>
                        <a:spcBef>
                          <a:spcPts val="0"/>
                        </a:spcBef>
                        <a:spcAft>
                          <a:spcPts val="0"/>
                        </a:spcAft>
                        <a:buFont typeface="Symbol" panose="05050102010706020507" pitchFamily="18" charset="2"/>
                        <a:buNone/>
                      </a:pPr>
                      <a:endParaRPr lang="en-GB" sz="1800" dirty="0">
                        <a:solidFill>
                          <a:sysClr val="windowText" lastClr="000000"/>
                        </a:solidFill>
                        <a:effectLst/>
                      </a:endParaRPr>
                    </a:p>
                  </a:txBody>
                  <a:tcPr marL="28195" marR="28195"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rtl="0">
                        <a:lnSpc>
                          <a:spcPct val="107000"/>
                        </a:lnSpc>
                        <a:spcBef>
                          <a:spcPts val="0"/>
                        </a:spcBef>
                        <a:spcAft>
                          <a:spcPts val="0"/>
                        </a:spcAft>
                        <a:buFont typeface="Symbol" panose="05050102010706020507" pitchFamily="18" charset="2"/>
                        <a:buNone/>
                      </a:pPr>
                      <a:r>
                        <a:rPr lang="en-US" sz="1800" b="1" dirty="0" smtClean="0">
                          <a:solidFill>
                            <a:sysClr val="windowText" lastClr="000000"/>
                          </a:solidFill>
                          <a:effectLst/>
                        </a:rPr>
                        <a:t> </a:t>
                      </a:r>
                      <a:r>
                        <a:rPr lang="en-US" sz="1800" dirty="0" smtClean="0">
                          <a:solidFill>
                            <a:sysClr val="windowText" lastClr="000000"/>
                          </a:solidFill>
                          <a:effectLst/>
                        </a:rPr>
                        <a:t> </a:t>
                      </a:r>
                      <a:r>
                        <a:rPr lang="en-US" sz="1800" b="1" dirty="0" smtClean="0">
                          <a:solidFill>
                            <a:sysClr val="windowText" lastClr="000000"/>
                          </a:solidFill>
                          <a:effectLst/>
                        </a:rPr>
                        <a:t>Future</a:t>
                      </a:r>
                      <a:r>
                        <a:rPr lang="en-US" sz="1800" b="1" baseline="0" dirty="0" smtClean="0">
                          <a:solidFill>
                            <a:sysClr val="windowText" lastClr="000000"/>
                          </a:solidFill>
                          <a:effectLst/>
                        </a:rPr>
                        <a:t> Growth – </a:t>
                      </a:r>
                      <a:r>
                        <a:rPr lang="en-US" sz="1800" b="1" baseline="0" dirty="0" err="1" smtClean="0">
                          <a:solidFill>
                            <a:sysClr val="windowText" lastClr="000000"/>
                          </a:solidFill>
                          <a:effectLst/>
                        </a:rPr>
                        <a:t>NoEC</a:t>
                      </a:r>
                      <a:r>
                        <a:rPr lang="en-US" sz="1800" b="1" baseline="0" dirty="0" smtClean="0">
                          <a:solidFill>
                            <a:sysClr val="windowText" lastClr="000000"/>
                          </a:solidFill>
                          <a:effectLst/>
                        </a:rPr>
                        <a:t>:</a:t>
                      </a:r>
                    </a:p>
                    <a:p>
                      <a:pPr marL="285750" marR="0" lvl="0" indent="-2857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800" b="0" kern="1200" dirty="0" smtClean="0">
                          <a:solidFill>
                            <a:sysClr val="windowText" lastClr="000000"/>
                          </a:solidFill>
                          <a:effectLst/>
                          <a:latin typeface="+mn-lt"/>
                          <a:ea typeface="+mn-ea"/>
                          <a:cs typeface="+mn-cs"/>
                        </a:rPr>
                        <a:t>Total groundwater use 293 million m3/a</a:t>
                      </a:r>
                    </a:p>
                    <a:p>
                      <a:pPr marL="285750" marR="0" lvl="0" indent="-2857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800" b="0" kern="1200" dirty="0" smtClean="0">
                          <a:solidFill>
                            <a:sysClr val="windowText" lastClr="000000"/>
                          </a:solidFill>
                          <a:effectLst/>
                          <a:latin typeface="+mn-lt"/>
                          <a:ea typeface="+mn-ea"/>
                          <a:cs typeface="+mn-cs"/>
                        </a:rPr>
                        <a:t>Increase in groundwater use 36%</a:t>
                      </a:r>
                    </a:p>
                  </a:txBody>
                  <a:tcPr marL="28195" marR="28195"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866929">
                <a:tc>
                  <a:txBody>
                    <a:bodyPr/>
                    <a:lstStyle/>
                    <a:p>
                      <a:pPr marL="0" marR="0">
                        <a:lnSpc>
                          <a:spcPct val="107000"/>
                        </a:lnSpc>
                        <a:spcBef>
                          <a:spcPts val="0"/>
                        </a:spcBef>
                        <a:spcAft>
                          <a:spcPts val="0"/>
                        </a:spcAft>
                      </a:pPr>
                      <a:endParaRPr lang="en-US" sz="1050" dirty="0">
                        <a:solidFill>
                          <a:sysClr val="windowText" lastClr="000000"/>
                        </a:solidFill>
                        <a:effectLst/>
                      </a:endParaRPr>
                    </a:p>
                  </a:txBody>
                  <a:tcPr marL="28195" marR="2819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800" dirty="0" smtClean="0">
                          <a:solidFill>
                            <a:sysClr val="windowText" lastClr="000000"/>
                          </a:solidFill>
                          <a:effectLst/>
                        </a:rPr>
                        <a:t> </a:t>
                      </a:r>
                      <a:r>
                        <a:rPr lang="en-US" sz="1800" b="1" dirty="0" smtClean="0">
                          <a:solidFill>
                            <a:sysClr val="windowText" lastClr="000000"/>
                          </a:solidFill>
                          <a:effectLst/>
                        </a:rPr>
                        <a:t>ESBC</a:t>
                      </a:r>
                      <a:r>
                        <a:rPr lang="en-US" sz="1800" b="1" baseline="0" dirty="0" smtClean="0">
                          <a:solidFill>
                            <a:sysClr val="windowText" lastClr="000000"/>
                          </a:solidFill>
                          <a:effectLst/>
                        </a:rPr>
                        <a:t> – Bottom line:</a:t>
                      </a:r>
                    </a:p>
                    <a:p>
                      <a:pPr marL="398462" marR="0" lvl="0" indent="-2857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800" b="0" kern="1200" dirty="0" smtClean="0">
                          <a:solidFill>
                            <a:sysClr val="windowText" lastClr="000000"/>
                          </a:solidFill>
                          <a:effectLst/>
                          <a:latin typeface="+mn-lt"/>
                          <a:ea typeface="+mn-ea"/>
                          <a:cs typeface="+mn-cs"/>
                        </a:rPr>
                        <a:t>Total groundwater use 338 million m3/a</a:t>
                      </a:r>
                    </a:p>
                    <a:p>
                      <a:pPr marL="398462" marR="0" lvl="0" indent="-2857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800" b="0" kern="1200" dirty="0" smtClean="0">
                          <a:solidFill>
                            <a:sysClr val="windowText" lastClr="000000"/>
                          </a:solidFill>
                          <a:effectLst/>
                          <a:latin typeface="+mn-lt"/>
                          <a:ea typeface="+mn-ea"/>
                          <a:cs typeface="+mn-cs"/>
                        </a:rPr>
                        <a:t>Increase in groundwater use 57%</a:t>
                      </a:r>
                    </a:p>
                    <a:p>
                      <a:pPr marL="0" marR="0" lvl="0" indent="0" algn="l" defTabSz="4572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sz="1800" b="1" dirty="0" smtClean="0">
                        <a:solidFill>
                          <a:sysClr val="windowText" lastClr="000000"/>
                        </a:solidFill>
                        <a:effectLst/>
                      </a:endParaRPr>
                    </a:p>
                  </a:txBody>
                  <a:tcPr marL="28195" marR="28195"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sz="1800" b="1" dirty="0" smtClean="0">
                        <a:solidFill>
                          <a:sysClr val="windowText" lastClr="000000"/>
                        </a:solidFill>
                        <a:effectLst/>
                      </a:endParaRPr>
                    </a:p>
                  </a:txBody>
                  <a:tcPr marL="28195" marR="28195"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rtl="0">
                        <a:lnSpc>
                          <a:spcPct val="107000"/>
                        </a:lnSpc>
                        <a:spcBef>
                          <a:spcPts val="0"/>
                        </a:spcBef>
                        <a:spcAft>
                          <a:spcPts val="0"/>
                        </a:spcAft>
                        <a:buFont typeface="Symbol" panose="05050102010706020507" pitchFamily="18" charset="2"/>
                        <a:buNone/>
                      </a:pPr>
                      <a:r>
                        <a:rPr lang="en-US" sz="1800" dirty="0" smtClean="0">
                          <a:solidFill>
                            <a:sysClr val="windowText" lastClr="000000"/>
                          </a:solidFill>
                          <a:effectLst/>
                        </a:rPr>
                        <a:t> </a:t>
                      </a:r>
                      <a:r>
                        <a:rPr lang="en-US" sz="1800" b="1" dirty="0" smtClean="0">
                          <a:solidFill>
                            <a:sysClr val="windowText" lastClr="000000"/>
                          </a:solidFill>
                          <a:effectLst/>
                        </a:rPr>
                        <a:t>Spatially targeted:</a:t>
                      </a:r>
                    </a:p>
                    <a:p>
                      <a:pPr marL="285750" marR="0" lvl="0" indent="-2857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800" b="0" kern="1200" dirty="0" smtClean="0">
                          <a:solidFill>
                            <a:sysClr val="windowText" lastClr="000000"/>
                          </a:solidFill>
                          <a:effectLst/>
                          <a:latin typeface="+mn-lt"/>
                          <a:ea typeface="+mn-ea"/>
                          <a:cs typeface="+mn-cs"/>
                        </a:rPr>
                        <a:t>Total groundwater use 429 million m3/a</a:t>
                      </a:r>
                    </a:p>
                    <a:p>
                      <a:pPr marL="285750" marR="0" lvl="0" indent="-2857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800" b="0" kern="1200" dirty="0" smtClean="0">
                          <a:solidFill>
                            <a:sysClr val="windowText" lastClr="000000"/>
                          </a:solidFill>
                          <a:effectLst/>
                          <a:latin typeface="+mn-lt"/>
                          <a:ea typeface="+mn-ea"/>
                          <a:cs typeface="+mn-cs"/>
                        </a:rPr>
                        <a:t>Increase in groundwater use 99%</a:t>
                      </a:r>
                    </a:p>
                  </a:txBody>
                  <a:tcPr marL="28195" marR="28195"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856232">
                <a:tc>
                  <a:txBody>
                    <a:bodyPr/>
                    <a:lstStyle/>
                    <a:p>
                      <a:pPr marL="0" marR="0">
                        <a:lnSpc>
                          <a:spcPct val="107000"/>
                        </a:lnSpc>
                        <a:spcBef>
                          <a:spcPts val="0"/>
                        </a:spcBef>
                        <a:spcAft>
                          <a:spcPts val="0"/>
                        </a:spcAft>
                      </a:pPr>
                      <a:endParaRPr lang="en-GB" sz="1050" dirty="0">
                        <a:solidFill>
                          <a:sysClr val="windowText" lastClr="000000"/>
                        </a:solidFill>
                        <a:effectLst/>
                      </a:endParaRPr>
                    </a:p>
                  </a:txBody>
                  <a:tcPr marL="28195" marR="2819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rtl="0">
                        <a:lnSpc>
                          <a:spcPct val="107000"/>
                        </a:lnSpc>
                        <a:spcBef>
                          <a:spcPts val="0"/>
                        </a:spcBef>
                        <a:spcAft>
                          <a:spcPts val="0"/>
                        </a:spcAft>
                        <a:buFont typeface="Symbol" panose="05050102010706020507" pitchFamily="18" charset="2"/>
                        <a:buNone/>
                      </a:pPr>
                      <a:r>
                        <a:rPr lang="en-US" sz="1800" dirty="0" smtClean="0">
                          <a:solidFill>
                            <a:sysClr val="windowText" lastClr="000000"/>
                          </a:solidFill>
                          <a:effectLst/>
                        </a:rPr>
                        <a:t> </a:t>
                      </a:r>
                      <a:r>
                        <a:rPr lang="en-US" sz="1800" b="1" dirty="0" smtClean="0">
                          <a:solidFill>
                            <a:sysClr val="windowText" lastClr="000000"/>
                          </a:solidFill>
                          <a:effectLst/>
                        </a:rPr>
                        <a:t>REC:</a:t>
                      </a:r>
                    </a:p>
                    <a:p>
                      <a:pPr marL="398462" marR="0" lvl="0" indent="-2857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800" b="0" kern="1200" dirty="0" smtClean="0">
                          <a:solidFill>
                            <a:sysClr val="windowText" lastClr="000000"/>
                          </a:solidFill>
                          <a:effectLst/>
                          <a:latin typeface="+mn-lt"/>
                          <a:ea typeface="+mn-ea"/>
                          <a:cs typeface="+mn-cs"/>
                        </a:rPr>
                        <a:t>Total groundwater use 482 million m3/a</a:t>
                      </a:r>
                    </a:p>
                    <a:p>
                      <a:pPr marL="398462" marR="0" lvl="0" indent="-2857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800" b="0" kern="1200" dirty="0" smtClean="0">
                          <a:solidFill>
                            <a:sysClr val="windowText" lastClr="000000"/>
                          </a:solidFill>
                          <a:effectLst/>
                          <a:latin typeface="+mn-lt"/>
                          <a:ea typeface="+mn-ea"/>
                          <a:cs typeface="+mn-cs"/>
                        </a:rPr>
                        <a:t>Increase in groundwater use 124%</a:t>
                      </a:r>
                    </a:p>
                  </a:txBody>
                  <a:tcPr marL="28195" marR="28195"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42950" marR="0" lvl="1" indent="-2857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lang="en-US" sz="1800" dirty="0" smtClean="0">
                        <a:solidFill>
                          <a:sysClr val="windowText" lastClr="000000"/>
                        </a:solidFill>
                        <a:effectLst/>
                      </a:endParaRPr>
                    </a:p>
                  </a:txBody>
                  <a:tcPr marL="28195" marR="28195"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42950" marR="0" lvl="1" indent="-2857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lang="en-US" sz="1800" dirty="0" smtClean="0">
                        <a:solidFill>
                          <a:sysClr val="windowText" lastClr="000000"/>
                        </a:solidFill>
                        <a:effectLst/>
                      </a:endParaRPr>
                    </a:p>
                  </a:txBody>
                  <a:tcPr marL="28195" marR="28195"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29" name="Title 1"/>
          <p:cNvSpPr txBox="1">
            <a:spLocks/>
          </p:cNvSpPr>
          <p:nvPr/>
        </p:nvSpPr>
        <p:spPr>
          <a:xfrm>
            <a:off x="-180595" y="-3233"/>
            <a:ext cx="9473297" cy="524441"/>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sz="2400" b="1" dirty="0" smtClean="0">
                <a:solidFill>
                  <a:schemeClr val="bg1"/>
                </a:solidFill>
              </a:rPr>
              <a:t>Scenario consequences for groundwater condition</a:t>
            </a:r>
            <a:endParaRPr lang="en-US" sz="2400" b="1" dirty="0">
              <a:solidFill>
                <a:schemeClr val="bg1"/>
              </a:solidFill>
            </a:endParaRPr>
          </a:p>
        </p:txBody>
      </p:sp>
      <p:pic>
        <p:nvPicPr>
          <p:cNvPr id="3" name="Picture 2"/>
          <p:cNvPicPr>
            <a:picLocks noChangeAspect="1"/>
          </p:cNvPicPr>
          <p:nvPr/>
        </p:nvPicPr>
        <p:blipFill rotWithShape="1">
          <a:blip r:embed="rId2"/>
          <a:srcRect l="8805" t="21106" r="7679" b="8973"/>
          <a:stretch/>
        </p:blipFill>
        <p:spPr>
          <a:xfrm>
            <a:off x="270083" y="639248"/>
            <a:ext cx="1591056" cy="1545336"/>
          </a:xfrm>
          <a:prstGeom prst="rect">
            <a:avLst/>
          </a:prstGeom>
        </p:spPr>
      </p:pic>
      <p:pic>
        <p:nvPicPr>
          <p:cNvPr id="4" name="Picture 3"/>
          <p:cNvPicPr>
            <a:picLocks noChangeAspect="1"/>
          </p:cNvPicPr>
          <p:nvPr/>
        </p:nvPicPr>
        <p:blipFill rotWithShape="1">
          <a:blip r:embed="rId3"/>
          <a:srcRect l="9617" t="22270" r="7947" b="10383"/>
          <a:stretch/>
        </p:blipFill>
        <p:spPr>
          <a:xfrm>
            <a:off x="175120" y="2368918"/>
            <a:ext cx="1686019" cy="1615768"/>
          </a:xfrm>
          <a:prstGeom prst="rect">
            <a:avLst/>
          </a:prstGeom>
        </p:spPr>
      </p:pic>
      <p:pic>
        <p:nvPicPr>
          <p:cNvPr id="6" name="Picture 5"/>
          <p:cNvPicPr>
            <a:picLocks noChangeAspect="1"/>
          </p:cNvPicPr>
          <p:nvPr/>
        </p:nvPicPr>
        <p:blipFill rotWithShape="1">
          <a:blip r:embed="rId4"/>
          <a:srcRect l="13022" t="20927" r="13367" b="10356"/>
          <a:stretch/>
        </p:blipFill>
        <p:spPr>
          <a:xfrm>
            <a:off x="273250" y="4387296"/>
            <a:ext cx="1584722" cy="1547522"/>
          </a:xfrm>
          <a:prstGeom prst="rect">
            <a:avLst/>
          </a:prstGeom>
        </p:spPr>
      </p:pic>
      <p:pic>
        <p:nvPicPr>
          <p:cNvPr id="8" name="Picture 7"/>
          <p:cNvPicPr>
            <a:picLocks noChangeAspect="1"/>
          </p:cNvPicPr>
          <p:nvPr/>
        </p:nvPicPr>
        <p:blipFill rotWithShape="1">
          <a:blip r:embed="rId5"/>
          <a:srcRect l="6563" t="20261" r="5449" b="8947"/>
          <a:stretch/>
        </p:blipFill>
        <p:spPr>
          <a:xfrm>
            <a:off x="4556053" y="609844"/>
            <a:ext cx="1704170" cy="1574740"/>
          </a:xfrm>
          <a:prstGeom prst="rect">
            <a:avLst/>
          </a:prstGeom>
        </p:spPr>
      </p:pic>
      <p:pic>
        <p:nvPicPr>
          <p:cNvPr id="9" name="Picture 8"/>
          <p:cNvPicPr>
            <a:picLocks noChangeAspect="1"/>
          </p:cNvPicPr>
          <p:nvPr/>
        </p:nvPicPr>
        <p:blipFill rotWithShape="1">
          <a:blip r:embed="rId6"/>
          <a:srcRect l="8637" t="20134" r="7197" b="7990"/>
          <a:stretch/>
        </p:blipFill>
        <p:spPr>
          <a:xfrm>
            <a:off x="4556053" y="2286085"/>
            <a:ext cx="1814944" cy="1698601"/>
          </a:xfrm>
          <a:prstGeom prst="rect">
            <a:avLst/>
          </a:prstGeom>
        </p:spPr>
      </p:pic>
    </p:spTree>
    <p:extLst>
      <p:ext uri="{BB962C8B-B14F-4D97-AF65-F5344CB8AC3E}">
        <p14:creationId xmlns:p14="http://schemas.microsoft.com/office/powerpoint/2010/main" val="38308717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460" y="11823"/>
            <a:ext cx="9116568" cy="47448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itle 1"/>
          <p:cNvSpPr txBox="1">
            <a:spLocks/>
          </p:cNvSpPr>
          <p:nvPr/>
        </p:nvSpPr>
        <p:spPr>
          <a:xfrm>
            <a:off x="-4459" y="-27985"/>
            <a:ext cx="9116568" cy="630932"/>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sz="2800" b="1" dirty="0" smtClean="0">
                <a:solidFill>
                  <a:schemeClr val="bg1"/>
                </a:solidFill>
              </a:rPr>
              <a:t>Spatially Targeted - Breede-Overberg Region</a:t>
            </a:r>
            <a:endParaRPr lang="en-GB" sz="2800" b="1" dirty="0">
              <a:solidFill>
                <a:schemeClr val="bg1"/>
              </a:solidFill>
            </a:endParaRPr>
          </a:p>
        </p:txBody>
      </p:sp>
      <p:sp>
        <p:nvSpPr>
          <p:cNvPr id="3" name="TextBox 2"/>
          <p:cNvSpPr txBox="1"/>
          <p:nvPr/>
        </p:nvSpPr>
        <p:spPr>
          <a:xfrm>
            <a:off x="6568751" y="5579706"/>
            <a:ext cx="2585697" cy="461665"/>
          </a:xfrm>
          <a:prstGeom prst="rect">
            <a:avLst/>
          </a:prstGeom>
          <a:noFill/>
        </p:spPr>
        <p:txBody>
          <a:bodyPr wrap="square" rtlCol="0">
            <a:spAutoFit/>
          </a:bodyPr>
          <a:lstStyle/>
          <a:p>
            <a:r>
              <a:rPr lang="en-ZA" dirty="0" err="1" smtClean="0"/>
              <a:t>Breede</a:t>
            </a:r>
            <a:r>
              <a:rPr lang="en-ZA" dirty="0" smtClean="0"/>
              <a:t>-Overberg</a:t>
            </a:r>
            <a:endParaRPr lang="en-GB"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8" y="391755"/>
            <a:ext cx="9144000" cy="6466245"/>
          </a:xfrm>
          <a:prstGeom prst="rect">
            <a:avLst/>
          </a:prstGeom>
        </p:spPr>
      </p:pic>
    </p:spTree>
    <p:extLst>
      <p:ext uri="{BB962C8B-B14F-4D97-AF65-F5344CB8AC3E}">
        <p14:creationId xmlns:p14="http://schemas.microsoft.com/office/powerpoint/2010/main" val="23010426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Overview</a:t>
            </a:r>
            <a:endParaRPr lang="en-GB" dirty="0"/>
          </a:p>
        </p:txBody>
      </p:sp>
      <p:sp>
        <p:nvSpPr>
          <p:cNvPr id="3" name="Content Placeholder 2"/>
          <p:cNvSpPr>
            <a:spLocks noGrp="1"/>
          </p:cNvSpPr>
          <p:nvPr>
            <p:ph idx="1"/>
          </p:nvPr>
        </p:nvSpPr>
        <p:spPr>
          <a:xfrm>
            <a:off x="457200" y="1600200"/>
            <a:ext cx="8498114" cy="4525963"/>
          </a:xfrm>
        </p:spPr>
        <p:txBody>
          <a:bodyPr/>
          <a:lstStyle/>
          <a:p>
            <a:r>
              <a:rPr lang="en-ZA" sz="2800" dirty="0"/>
              <a:t>Present the methodology followed to prioritise Resource </a:t>
            </a:r>
            <a:r>
              <a:rPr lang="en-ZA" sz="2800" dirty="0" smtClean="0"/>
              <a:t>Units</a:t>
            </a:r>
          </a:p>
          <a:p>
            <a:pPr lvl="1"/>
            <a:r>
              <a:rPr lang="en-ZA" sz="2400" dirty="0" smtClean="0">
                <a:solidFill>
                  <a:srgbClr val="FF0000"/>
                </a:solidFill>
              </a:rPr>
              <a:t>Recap: Delineation of groundwater resource units </a:t>
            </a:r>
          </a:p>
          <a:p>
            <a:pPr lvl="1"/>
            <a:r>
              <a:rPr lang="en-ZA" sz="2400" dirty="0" smtClean="0">
                <a:solidFill>
                  <a:srgbClr val="FF0000"/>
                </a:solidFill>
              </a:rPr>
              <a:t>Recap: Status quo assessment, classification scenarios</a:t>
            </a:r>
          </a:p>
          <a:p>
            <a:pPr lvl="1"/>
            <a:r>
              <a:rPr lang="en-ZA" sz="2400" dirty="0" smtClean="0">
                <a:solidFill>
                  <a:srgbClr val="FF0000"/>
                </a:solidFill>
              </a:rPr>
              <a:t>Prioritisation</a:t>
            </a:r>
            <a:endParaRPr lang="en-ZA" sz="2400" dirty="0">
              <a:solidFill>
                <a:srgbClr val="FF0000"/>
              </a:solidFill>
            </a:endParaRPr>
          </a:p>
          <a:p>
            <a:r>
              <a:rPr lang="en-ZA" sz="2800" dirty="0"/>
              <a:t>Present the methodology followed to evaluate Resource </a:t>
            </a:r>
            <a:r>
              <a:rPr lang="en-ZA" sz="2800" dirty="0" smtClean="0"/>
              <a:t>Units</a:t>
            </a:r>
          </a:p>
          <a:p>
            <a:pPr lvl="1"/>
            <a:r>
              <a:rPr lang="en-ZA" sz="2400" dirty="0" smtClean="0">
                <a:solidFill>
                  <a:srgbClr val="FF0000"/>
                </a:solidFill>
              </a:rPr>
              <a:t>Selection of sub-components (criteria), indicators</a:t>
            </a:r>
            <a:endParaRPr lang="en-ZA" sz="2400" dirty="0">
              <a:solidFill>
                <a:srgbClr val="FF0000"/>
              </a:solidFill>
            </a:endParaRPr>
          </a:p>
          <a:p>
            <a:r>
              <a:rPr lang="en-ZA" sz="2800" dirty="0"/>
              <a:t>Present the draft Resource Quality Objectives for Resource </a:t>
            </a:r>
            <a:r>
              <a:rPr lang="en-ZA" sz="2800" dirty="0" smtClean="0"/>
              <a:t>Units</a:t>
            </a:r>
          </a:p>
          <a:p>
            <a:pPr lvl="1"/>
            <a:r>
              <a:rPr lang="en-ZA" sz="2400" dirty="0" smtClean="0">
                <a:solidFill>
                  <a:srgbClr val="FF0000"/>
                </a:solidFill>
              </a:rPr>
              <a:t>Numerical limits, narrative limits</a:t>
            </a:r>
            <a:endParaRPr lang="en-ZA" sz="2400" dirty="0">
              <a:solidFill>
                <a:srgbClr val="FF0000"/>
              </a:solidFill>
            </a:endParaRPr>
          </a:p>
          <a:p>
            <a:endParaRPr lang="en-GB" dirty="0"/>
          </a:p>
        </p:txBody>
      </p:sp>
    </p:spTree>
    <p:extLst>
      <p:ext uri="{BB962C8B-B14F-4D97-AF65-F5344CB8AC3E}">
        <p14:creationId xmlns:p14="http://schemas.microsoft.com/office/powerpoint/2010/main" val="40262252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Prioritisation Criterion</a:t>
            </a:r>
            <a:endParaRPr lang="en-ZA"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38562199"/>
              </p:ext>
            </p:extLst>
          </p:nvPr>
        </p:nvGraphicFramePr>
        <p:xfrm>
          <a:off x="1219200" y="3400312"/>
          <a:ext cx="7641772" cy="2824620"/>
        </p:xfrm>
        <a:graphic>
          <a:graphicData uri="http://schemas.openxmlformats.org/drawingml/2006/table">
            <a:tbl>
              <a:tblPr>
                <a:tableStyleId>{616DA210-FB5B-4158-B5E0-FEB733F419BA}</a:tableStyleId>
              </a:tblPr>
              <a:tblGrid>
                <a:gridCol w="4220028"/>
                <a:gridCol w="3421744"/>
              </a:tblGrid>
              <a:tr h="443046">
                <a:tc>
                  <a:txBody>
                    <a:bodyPr/>
                    <a:lstStyle/>
                    <a:p>
                      <a:pPr algn="ctr" fontAlgn="ctr"/>
                      <a:r>
                        <a:rPr lang="en-ZA" sz="2800" u="none" strike="noStrike" dirty="0">
                          <a:effectLst/>
                        </a:rPr>
                        <a:t>Criterion</a:t>
                      </a:r>
                      <a:endParaRPr lang="en-ZA" sz="28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ZA" sz="2800" u="none" strike="noStrike" dirty="0">
                          <a:effectLst/>
                        </a:rPr>
                        <a:t>Weights (%)</a:t>
                      </a:r>
                      <a:endParaRPr lang="en-ZA" sz="2800" b="1" i="0" u="none" strike="noStrike" dirty="0">
                        <a:solidFill>
                          <a:srgbClr val="000000"/>
                        </a:solidFill>
                        <a:effectLst/>
                        <a:latin typeface="Calibri" panose="020F0502020204030204" pitchFamily="34" charset="0"/>
                      </a:endParaRPr>
                    </a:p>
                  </a:txBody>
                  <a:tcPr marL="0" marR="0" marT="0" marB="0" anchor="ctr"/>
                </a:tc>
              </a:tr>
              <a:tr h="509378">
                <a:tc>
                  <a:txBody>
                    <a:bodyPr/>
                    <a:lstStyle/>
                    <a:p>
                      <a:pPr algn="ctr" fontAlgn="ctr"/>
                      <a:r>
                        <a:rPr lang="en-ZA" sz="2800" u="none" strike="noStrike" dirty="0">
                          <a:effectLst/>
                        </a:rPr>
                        <a:t>Importance for users</a:t>
                      </a:r>
                      <a:endParaRPr lang="en-ZA" sz="28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ZA" sz="2800" u="none" strike="noStrike" dirty="0">
                          <a:effectLst/>
                        </a:rPr>
                        <a:t>25</a:t>
                      </a:r>
                      <a:endParaRPr lang="en-ZA" sz="2800" b="0" i="0" u="none" strike="noStrike" dirty="0">
                        <a:solidFill>
                          <a:srgbClr val="000000"/>
                        </a:solidFill>
                        <a:effectLst/>
                        <a:latin typeface="Calibri" panose="020F0502020204030204" pitchFamily="34" charset="0"/>
                      </a:endParaRPr>
                    </a:p>
                  </a:txBody>
                  <a:tcPr marL="0" marR="0" marT="0" marB="0" anchor="ctr"/>
                </a:tc>
              </a:tr>
              <a:tr h="509378">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ZA" sz="2800" u="none" strike="noStrike" dirty="0" smtClean="0">
                          <a:effectLst/>
                        </a:rPr>
                        <a:t>Level of surface water – groundwater interaction</a:t>
                      </a:r>
                      <a:endParaRPr lang="en-ZA" sz="2800" b="0" i="0" u="none" strike="noStrike" dirty="0" smtClean="0">
                        <a:solidFill>
                          <a:srgbClr val="000000"/>
                        </a:solidFill>
                        <a:effectLst/>
                        <a:latin typeface="Calibri" panose="020F0502020204030204" pitchFamily="34" charset="0"/>
                      </a:endParaRPr>
                    </a:p>
                  </a:txBody>
                  <a:tcPr marL="0" marR="0" marT="0" marB="0" anchor="ctr"/>
                </a:tc>
                <a:tc>
                  <a:txBody>
                    <a:bodyPr/>
                    <a:lstStyle/>
                    <a:p>
                      <a:pPr algn="ctr" fontAlgn="ctr"/>
                      <a:r>
                        <a:rPr lang="en-ZA" sz="2800" u="none" strike="noStrike" dirty="0">
                          <a:effectLst/>
                        </a:rPr>
                        <a:t>30</a:t>
                      </a:r>
                      <a:endParaRPr lang="en-ZA" sz="2800" b="0" i="0" u="none" strike="noStrike" dirty="0">
                        <a:solidFill>
                          <a:srgbClr val="000000"/>
                        </a:solidFill>
                        <a:effectLst/>
                        <a:latin typeface="Calibri" panose="020F0502020204030204" pitchFamily="34" charset="0"/>
                      </a:endParaRPr>
                    </a:p>
                  </a:txBody>
                  <a:tcPr marL="0" marR="0" marT="0" marB="0" anchor="ctr"/>
                </a:tc>
              </a:tr>
              <a:tr h="509378">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ZA" sz="2800" u="none" strike="noStrike" dirty="0" smtClean="0">
                          <a:effectLst/>
                        </a:rPr>
                        <a:t>Threat posed to users</a:t>
                      </a:r>
                      <a:endParaRPr lang="en-ZA" sz="2800" b="0" i="0" u="none" strike="noStrike" dirty="0" smtClean="0">
                        <a:solidFill>
                          <a:srgbClr val="000000"/>
                        </a:solidFill>
                        <a:effectLst/>
                        <a:latin typeface="Calibri" panose="020F0502020204030204" pitchFamily="34" charset="0"/>
                      </a:endParaRPr>
                    </a:p>
                  </a:txBody>
                  <a:tcPr marL="0" marR="0" marT="0" marB="0" anchor="ctr"/>
                </a:tc>
                <a:tc>
                  <a:txBody>
                    <a:bodyPr/>
                    <a:lstStyle/>
                    <a:p>
                      <a:pPr algn="ctr" fontAlgn="ctr"/>
                      <a:r>
                        <a:rPr lang="en-ZA" sz="2800" u="none" strike="noStrike" dirty="0">
                          <a:effectLst/>
                        </a:rPr>
                        <a:t>30</a:t>
                      </a:r>
                      <a:endParaRPr lang="en-ZA" sz="2800" b="0" i="0" u="none" strike="noStrike" dirty="0">
                        <a:solidFill>
                          <a:srgbClr val="000000"/>
                        </a:solidFill>
                        <a:effectLst/>
                        <a:latin typeface="Calibri" panose="020F0502020204030204" pitchFamily="34" charset="0"/>
                      </a:endParaRPr>
                    </a:p>
                  </a:txBody>
                  <a:tcPr marL="0" marR="0" marT="0" marB="0" anchor="ctr"/>
                </a:tc>
              </a:tr>
              <a:tr h="509378">
                <a:tc>
                  <a:txBody>
                    <a:bodyPr/>
                    <a:lstStyle/>
                    <a:p>
                      <a:pPr algn="ctr" fontAlgn="ctr"/>
                      <a:r>
                        <a:rPr lang="en-ZA" sz="2800" u="none" strike="noStrike" kern="1200" dirty="0">
                          <a:effectLst/>
                        </a:rPr>
                        <a:t>Practical Considerations</a:t>
                      </a:r>
                      <a:endParaRPr lang="en-ZA" sz="2800" u="none" strike="noStrike" kern="1200" dirty="0">
                        <a:solidFill>
                          <a:schemeClr val="dk1"/>
                        </a:solidFill>
                        <a:effectLst/>
                        <a:latin typeface="+mn-lt"/>
                        <a:ea typeface="+mn-ea"/>
                        <a:cs typeface="+mn-cs"/>
                      </a:endParaRPr>
                    </a:p>
                  </a:txBody>
                  <a:tcPr marL="0" marR="0" marT="0" marB="0" anchor="ctr"/>
                </a:tc>
                <a:tc>
                  <a:txBody>
                    <a:bodyPr/>
                    <a:lstStyle/>
                    <a:p>
                      <a:pPr algn="ctr" fontAlgn="ctr"/>
                      <a:r>
                        <a:rPr lang="en-ZA" sz="2800" u="none" strike="noStrike" kern="1200" dirty="0">
                          <a:effectLst/>
                        </a:rPr>
                        <a:t>15</a:t>
                      </a:r>
                      <a:endParaRPr lang="en-ZA" sz="2800" u="none" strike="noStrike" kern="1200" dirty="0">
                        <a:solidFill>
                          <a:schemeClr val="dk1"/>
                        </a:solidFill>
                        <a:effectLst/>
                        <a:latin typeface="+mn-lt"/>
                        <a:ea typeface="+mn-ea"/>
                        <a:cs typeface="+mn-cs"/>
                      </a:endParaRPr>
                    </a:p>
                  </a:txBody>
                  <a:tcPr marL="0" marR="0" marT="0" marB="0" anchor="ctr"/>
                </a:tc>
              </a:tr>
            </a:tbl>
          </a:graphicData>
        </a:graphic>
      </p:graphicFrame>
      <p:sp>
        <p:nvSpPr>
          <p:cNvPr id="5" name="Content Placeholder 2"/>
          <p:cNvSpPr txBox="1">
            <a:spLocks/>
          </p:cNvSpPr>
          <p:nvPr/>
        </p:nvSpPr>
        <p:spPr>
          <a:xfrm>
            <a:off x="457200" y="1137330"/>
            <a:ext cx="8229600" cy="45259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ZA" sz="2400" dirty="0"/>
              <a:t>A</a:t>
            </a:r>
            <a:r>
              <a:rPr lang="en-ZA" sz="2400" dirty="0" smtClean="0"/>
              <a:t> set of criteria and sub-criteria were selected based on:</a:t>
            </a:r>
          </a:p>
          <a:p>
            <a:pPr lvl="1"/>
            <a:r>
              <a:rPr lang="en-ZA" sz="2000" dirty="0"/>
              <a:t>The framework for RU </a:t>
            </a:r>
            <a:r>
              <a:rPr lang="en-ZA" sz="2000" dirty="0" smtClean="0"/>
              <a:t>prioritisatio</a:t>
            </a:r>
            <a:r>
              <a:rPr lang="en-ZA" sz="2000" dirty="0"/>
              <a:t>n</a:t>
            </a:r>
            <a:r>
              <a:rPr lang="en-ZA" sz="2000" dirty="0" smtClean="0"/>
              <a:t> (</a:t>
            </a:r>
            <a:r>
              <a:rPr lang="en-ZA" sz="2000" dirty="0"/>
              <a:t>DWA, 2011</a:t>
            </a:r>
            <a:r>
              <a:rPr lang="en-ZA" sz="2000" dirty="0" smtClean="0"/>
              <a:t>)</a:t>
            </a:r>
          </a:p>
          <a:p>
            <a:pPr lvl="1"/>
            <a:r>
              <a:rPr lang="en-ZA" sz="2000" dirty="0" smtClean="0"/>
              <a:t>Previous studies (specifically the </a:t>
            </a:r>
            <a:r>
              <a:rPr lang="en-ZA" sz="2000" dirty="0" err="1" smtClean="0"/>
              <a:t>Olifants-Doorn</a:t>
            </a:r>
            <a:r>
              <a:rPr lang="en-ZA" sz="2000" dirty="0" smtClean="0"/>
              <a:t> and </a:t>
            </a:r>
            <a:r>
              <a:rPr lang="en-ZA" sz="2000" dirty="0" err="1" smtClean="0"/>
              <a:t>Olifants</a:t>
            </a:r>
            <a:r>
              <a:rPr lang="en-ZA" sz="2000" dirty="0" smtClean="0"/>
              <a:t>)</a:t>
            </a:r>
          </a:p>
          <a:p>
            <a:pPr lvl="1"/>
            <a:r>
              <a:rPr lang="en-ZA" sz="2000" dirty="0" smtClean="0"/>
              <a:t>Applied to quaternary catchment scale, grouped together and handled per GRU in RQOs</a:t>
            </a:r>
            <a:endParaRPr lang="en-ZA" sz="2000" dirty="0"/>
          </a:p>
        </p:txBody>
      </p:sp>
    </p:spTree>
    <p:extLst>
      <p:ext uri="{BB962C8B-B14F-4D97-AF65-F5344CB8AC3E}">
        <p14:creationId xmlns:p14="http://schemas.microsoft.com/office/powerpoint/2010/main" val="27347978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Prioritisation sub-criteria</a:t>
            </a:r>
            <a:endParaRPr lang="en-ZA"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30324678"/>
              </p:ext>
            </p:extLst>
          </p:nvPr>
        </p:nvGraphicFramePr>
        <p:xfrm>
          <a:off x="246743" y="1519758"/>
          <a:ext cx="8519886" cy="4902138"/>
        </p:xfrm>
        <a:graphic>
          <a:graphicData uri="http://schemas.openxmlformats.org/drawingml/2006/table">
            <a:tbl>
              <a:tblPr>
                <a:tableStyleId>{5C22544A-7EE6-4342-B048-85BDC9FD1C3A}</a:tableStyleId>
              </a:tblPr>
              <a:tblGrid>
                <a:gridCol w="945953"/>
                <a:gridCol w="1035247"/>
                <a:gridCol w="1988457"/>
                <a:gridCol w="1175657"/>
                <a:gridCol w="3374572"/>
              </a:tblGrid>
              <a:tr h="390303">
                <a:tc>
                  <a:txBody>
                    <a:bodyPr/>
                    <a:lstStyle/>
                    <a:p>
                      <a:pPr algn="ctr" fontAlgn="ctr"/>
                      <a:r>
                        <a:rPr lang="en-ZA" sz="1400" u="none" strike="noStrike" dirty="0">
                          <a:effectLst/>
                        </a:rPr>
                        <a:t>Criterion</a:t>
                      </a:r>
                      <a:endParaRPr lang="en-ZA" sz="14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ZA" sz="1400" u="none" strike="noStrike">
                          <a:effectLst/>
                        </a:rPr>
                        <a:t>Weights (%)</a:t>
                      </a:r>
                      <a:endParaRPr lang="en-ZA" sz="14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ZA" sz="1400" u="none" strike="noStrike">
                          <a:effectLst/>
                        </a:rPr>
                        <a:t>Sub-criteria</a:t>
                      </a:r>
                      <a:endParaRPr lang="en-ZA" sz="14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ZA" sz="1400" u="none" strike="noStrike">
                          <a:effectLst/>
                        </a:rPr>
                        <a:t>Weights (%)</a:t>
                      </a:r>
                      <a:endParaRPr lang="en-ZA" sz="14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ZA" sz="1400" u="none" strike="noStrike">
                          <a:effectLst/>
                        </a:rPr>
                        <a:t>Rating guidelines</a:t>
                      </a:r>
                      <a:endParaRPr lang="en-ZA" sz="1400" b="1" i="0" u="none" strike="noStrike">
                        <a:solidFill>
                          <a:srgbClr val="000000"/>
                        </a:solidFill>
                        <a:effectLst/>
                        <a:latin typeface="Calibri" panose="020F0502020204030204" pitchFamily="34" charset="0"/>
                      </a:endParaRPr>
                    </a:p>
                  </a:txBody>
                  <a:tcPr marL="0" marR="0" marT="0" marB="0" anchor="ctr"/>
                </a:tc>
              </a:tr>
              <a:tr h="420795">
                <a:tc rowSpan="8">
                  <a:txBody>
                    <a:bodyPr/>
                    <a:lstStyle/>
                    <a:p>
                      <a:pPr algn="ctr" fontAlgn="ctr"/>
                      <a:r>
                        <a:rPr lang="en-ZA" sz="1400" u="none" strike="noStrike" dirty="0">
                          <a:effectLst/>
                        </a:rPr>
                        <a:t>Importance for users</a:t>
                      </a:r>
                      <a:endParaRPr lang="en-ZA" sz="1400" b="0" i="0" u="none" strike="noStrike" dirty="0">
                        <a:solidFill>
                          <a:srgbClr val="000000"/>
                        </a:solidFill>
                        <a:effectLst/>
                        <a:latin typeface="Calibri" panose="020F0502020204030204" pitchFamily="34" charset="0"/>
                      </a:endParaRPr>
                    </a:p>
                  </a:txBody>
                  <a:tcPr marL="0" marR="0" marT="0" marB="0" anchor="ctr"/>
                </a:tc>
                <a:tc rowSpan="8">
                  <a:txBody>
                    <a:bodyPr/>
                    <a:lstStyle/>
                    <a:p>
                      <a:pPr algn="ctr" fontAlgn="ctr"/>
                      <a:r>
                        <a:rPr lang="en-ZA" sz="1400" u="none" strike="noStrike" dirty="0">
                          <a:effectLst/>
                        </a:rPr>
                        <a:t>25</a:t>
                      </a:r>
                      <a:endParaRPr lang="en-ZA" sz="1400" b="0" i="0" u="none" strike="noStrike" dirty="0">
                        <a:solidFill>
                          <a:srgbClr val="000000"/>
                        </a:solidFill>
                        <a:effectLst/>
                        <a:latin typeface="Calibri" panose="020F0502020204030204" pitchFamily="34" charset="0"/>
                      </a:endParaRPr>
                    </a:p>
                  </a:txBody>
                  <a:tcPr marL="0" marR="0" marT="0" marB="0" anchor="ctr"/>
                </a:tc>
                <a:tc rowSpan="3">
                  <a:txBody>
                    <a:bodyPr/>
                    <a:lstStyle/>
                    <a:p>
                      <a:pPr algn="l" fontAlgn="ctr"/>
                      <a:r>
                        <a:rPr lang="en-ZA" sz="1400" u="none" strike="noStrike" dirty="0" smtClean="0">
                          <a:effectLst/>
                        </a:rPr>
                        <a:t>RUs </a:t>
                      </a:r>
                      <a:r>
                        <a:rPr lang="en-ZA" sz="1400" u="none" strike="noStrike" dirty="0">
                          <a:effectLst/>
                        </a:rPr>
                        <a:t>most important in supporting 'sole-supply' settlements</a:t>
                      </a:r>
                      <a:endParaRPr lang="en-ZA" sz="1400" b="0" i="0" u="none" strike="noStrike" dirty="0">
                        <a:solidFill>
                          <a:srgbClr val="000000"/>
                        </a:solidFill>
                        <a:effectLst/>
                        <a:latin typeface="Calibri" panose="020F0502020204030204" pitchFamily="34" charset="0"/>
                      </a:endParaRPr>
                    </a:p>
                  </a:txBody>
                  <a:tcPr marL="0" marR="0" marT="0" marB="0" anchor="ctr"/>
                </a:tc>
                <a:tc rowSpan="3">
                  <a:txBody>
                    <a:bodyPr/>
                    <a:lstStyle/>
                    <a:p>
                      <a:pPr algn="ctr" fontAlgn="ctr"/>
                      <a:r>
                        <a:rPr lang="en-ZA" sz="1400" u="none" strike="noStrike" dirty="0">
                          <a:effectLst/>
                        </a:rPr>
                        <a:t>60</a:t>
                      </a:r>
                      <a:endParaRPr lang="en-ZA" sz="14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ZA" sz="1400" u="none" strike="noStrike" dirty="0">
                          <a:effectLst/>
                        </a:rPr>
                        <a:t>0 – RUs which do not support sole-supply settlements</a:t>
                      </a:r>
                      <a:endParaRPr lang="en-ZA" sz="1400" b="0" i="0" u="none" strike="noStrike" dirty="0">
                        <a:solidFill>
                          <a:srgbClr val="000000"/>
                        </a:solidFill>
                        <a:effectLst/>
                        <a:latin typeface="Calibri" panose="020F0502020204030204" pitchFamily="34" charset="0"/>
                      </a:endParaRPr>
                    </a:p>
                  </a:txBody>
                  <a:tcPr marL="0" marR="0" marT="0" marB="0" anchor="ctr"/>
                </a:tc>
              </a:tr>
              <a:tr h="390303">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ctr"/>
                      <a:r>
                        <a:rPr lang="en-ZA" sz="1400" u="none" strike="noStrike" dirty="0">
                          <a:effectLst/>
                        </a:rPr>
                        <a:t>0.5 – RUs supporting some sole-supply settlements (1-2)</a:t>
                      </a:r>
                      <a:endParaRPr lang="en-ZA" sz="1400" b="0" i="0" u="none" strike="noStrike" dirty="0">
                        <a:solidFill>
                          <a:srgbClr val="000000"/>
                        </a:solidFill>
                        <a:effectLst/>
                        <a:latin typeface="Calibri" panose="020F0502020204030204" pitchFamily="34" charset="0"/>
                      </a:endParaRPr>
                    </a:p>
                  </a:txBody>
                  <a:tcPr marL="0" marR="0" marT="0" marB="0" anchor="ctr"/>
                </a:tc>
              </a:tr>
              <a:tr h="390303">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ctr"/>
                      <a:r>
                        <a:rPr lang="en-ZA" sz="1400" u="none" strike="noStrike" dirty="0">
                          <a:effectLst/>
                        </a:rPr>
                        <a:t>1 – RUs supporting several sole-supply settlements (&gt;2)</a:t>
                      </a:r>
                      <a:endParaRPr lang="en-ZA" sz="1400" b="0" i="0" u="none" strike="noStrike" dirty="0">
                        <a:solidFill>
                          <a:srgbClr val="000000"/>
                        </a:solidFill>
                        <a:effectLst/>
                        <a:latin typeface="Calibri" panose="020F0502020204030204" pitchFamily="34" charset="0"/>
                      </a:endParaRPr>
                    </a:p>
                  </a:txBody>
                  <a:tcPr marL="0" marR="0" marT="0" marB="0" anchor="ctr"/>
                </a:tc>
              </a:tr>
              <a:tr h="296793">
                <a:tc vMerge="1">
                  <a:txBody>
                    <a:bodyPr/>
                    <a:lstStyle/>
                    <a:p>
                      <a:endParaRPr lang="en-ZA"/>
                    </a:p>
                  </a:txBody>
                  <a:tcPr/>
                </a:tc>
                <a:tc vMerge="1">
                  <a:txBody>
                    <a:bodyPr/>
                    <a:lstStyle/>
                    <a:p>
                      <a:endParaRPr lang="en-ZA"/>
                    </a:p>
                  </a:txBody>
                  <a:tcPr/>
                </a:tc>
                <a:tc rowSpan="2">
                  <a:txBody>
                    <a:bodyPr/>
                    <a:lstStyle/>
                    <a:p>
                      <a:pPr algn="l" fontAlgn="ctr"/>
                      <a:r>
                        <a:rPr lang="en-ZA" sz="1400" u="none" strike="noStrike" dirty="0">
                          <a:effectLst/>
                        </a:rPr>
                        <a:t>RUs within strategic water source areas for groundwater (high groundwater availability &amp; strategic use)</a:t>
                      </a:r>
                      <a:endParaRPr lang="en-ZA" sz="1400" b="0" i="0" u="none" strike="noStrike" dirty="0">
                        <a:solidFill>
                          <a:srgbClr val="000000"/>
                        </a:solidFill>
                        <a:effectLst/>
                        <a:latin typeface="Calibri" panose="020F0502020204030204" pitchFamily="34" charset="0"/>
                      </a:endParaRPr>
                    </a:p>
                  </a:txBody>
                  <a:tcPr marL="0" marR="0" marT="0" marB="0" anchor="ctr"/>
                </a:tc>
                <a:tc rowSpan="2">
                  <a:txBody>
                    <a:bodyPr/>
                    <a:lstStyle/>
                    <a:p>
                      <a:pPr algn="ctr" fontAlgn="ctr"/>
                      <a:r>
                        <a:rPr lang="en-ZA" sz="1400" u="none" strike="noStrike" dirty="0">
                          <a:effectLst/>
                        </a:rPr>
                        <a:t>20</a:t>
                      </a:r>
                      <a:endParaRPr lang="en-ZA" sz="14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ZA" sz="1400" u="none" strike="noStrike">
                          <a:effectLst/>
                        </a:rPr>
                        <a:t>0 - RUs outside of SWSA-gw</a:t>
                      </a:r>
                      <a:endParaRPr lang="en-ZA" sz="1400" b="0" i="0" u="none" strike="noStrike">
                        <a:solidFill>
                          <a:srgbClr val="000000"/>
                        </a:solidFill>
                        <a:effectLst/>
                        <a:latin typeface="Calibri" panose="020F0502020204030204" pitchFamily="34" charset="0"/>
                      </a:endParaRPr>
                    </a:p>
                  </a:txBody>
                  <a:tcPr marL="0" marR="0" marT="0" marB="0" anchor="ctr"/>
                </a:tc>
              </a:tr>
              <a:tr h="874116">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ctr"/>
                      <a:r>
                        <a:rPr lang="en-ZA" sz="1400" u="none" strike="noStrike" dirty="0">
                          <a:effectLst/>
                        </a:rPr>
                        <a:t>1 – RUs within SWSA-</a:t>
                      </a:r>
                      <a:r>
                        <a:rPr lang="en-ZA" sz="1400" u="none" strike="noStrike" dirty="0" err="1">
                          <a:effectLst/>
                        </a:rPr>
                        <a:t>gw</a:t>
                      </a:r>
                      <a:endParaRPr lang="en-ZA" sz="1400" b="0" i="0" u="none" strike="noStrike" dirty="0">
                        <a:solidFill>
                          <a:srgbClr val="000000"/>
                        </a:solidFill>
                        <a:effectLst/>
                        <a:latin typeface="Calibri" panose="020F0502020204030204" pitchFamily="34" charset="0"/>
                      </a:endParaRPr>
                    </a:p>
                  </a:txBody>
                  <a:tcPr marL="0" marR="0" marT="0" marB="0" anchor="ctr"/>
                </a:tc>
              </a:tr>
              <a:tr h="585454">
                <a:tc vMerge="1">
                  <a:txBody>
                    <a:bodyPr/>
                    <a:lstStyle/>
                    <a:p>
                      <a:endParaRPr lang="en-ZA"/>
                    </a:p>
                  </a:txBody>
                  <a:tcPr/>
                </a:tc>
                <a:tc vMerge="1">
                  <a:txBody>
                    <a:bodyPr/>
                    <a:lstStyle/>
                    <a:p>
                      <a:endParaRPr lang="en-ZA"/>
                    </a:p>
                  </a:txBody>
                  <a:tcPr/>
                </a:tc>
                <a:tc rowSpan="3">
                  <a:txBody>
                    <a:bodyPr/>
                    <a:lstStyle/>
                    <a:p>
                      <a:pPr algn="l" fontAlgn="ctr"/>
                      <a:r>
                        <a:rPr lang="en-ZA" sz="1400" u="none" strike="noStrike" dirty="0">
                          <a:effectLst/>
                        </a:rPr>
                        <a:t>RUs most important in supporting activities contributing to economy (GDP, job creation) (e.g. commercial agriculture, industrial abstraction, bulk abstraction by water authorities)</a:t>
                      </a:r>
                      <a:endParaRPr lang="en-ZA" sz="1400" b="0" i="0" u="none" strike="noStrike" dirty="0">
                        <a:solidFill>
                          <a:srgbClr val="000000"/>
                        </a:solidFill>
                        <a:effectLst/>
                        <a:latin typeface="Calibri" panose="020F0502020204030204" pitchFamily="34" charset="0"/>
                      </a:endParaRPr>
                    </a:p>
                  </a:txBody>
                  <a:tcPr marL="0" marR="0" marT="0" marB="0" anchor="ctr"/>
                </a:tc>
                <a:tc rowSpan="3">
                  <a:txBody>
                    <a:bodyPr/>
                    <a:lstStyle/>
                    <a:p>
                      <a:pPr algn="ctr" fontAlgn="ctr"/>
                      <a:r>
                        <a:rPr lang="en-ZA" sz="1400" u="none" strike="noStrike" dirty="0">
                          <a:effectLst/>
                        </a:rPr>
                        <a:t>20</a:t>
                      </a:r>
                      <a:endParaRPr lang="en-ZA" sz="14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ZA" sz="1400" u="none" strike="noStrike" dirty="0">
                          <a:effectLst/>
                        </a:rPr>
                        <a:t>0 – RUs which do not directly support any activities which contribute to economy [as indicated by &lt;0.05l/s/km2]</a:t>
                      </a:r>
                      <a:endParaRPr lang="en-ZA" sz="1400" b="0" i="0" u="none" strike="noStrike" dirty="0">
                        <a:solidFill>
                          <a:srgbClr val="000000"/>
                        </a:solidFill>
                        <a:effectLst/>
                        <a:latin typeface="Calibri" panose="020F0502020204030204" pitchFamily="34" charset="0"/>
                      </a:endParaRPr>
                    </a:p>
                  </a:txBody>
                  <a:tcPr marL="0" marR="0" marT="0" marB="0" anchor="ctr"/>
                </a:tc>
              </a:tr>
              <a:tr h="585454">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ctr"/>
                      <a:r>
                        <a:rPr lang="en-ZA" sz="1400" u="none" strike="noStrike" dirty="0">
                          <a:effectLst/>
                        </a:rPr>
                        <a:t>0.5 – RUs which </a:t>
                      </a:r>
                      <a:r>
                        <a:rPr lang="en-ZA" sz="1400" u="none" strike="noStrike" dirty="0" smtClean="0">
                          <a:effectLst/>
                        </a:rPr>
                        <a:t>moderately </a:t>
                      </a:r>
                      <a:r>
                        <a:rPr lang="en-ZA" sz="1400" u="none" strike="noStrike" dirty="0">
                          <a:effectLst/>
                        </a:rPr>
                        <a:t>support activities which provide a contribution to economy [as indicated by 0.05-0.1l/s/km2]</a:t>
                      </a:r>
                      <a:endParaRPr lang="en-ZA" sz="1400" b="0" i="0" u="none" strike="noStrike" dirty="0">
                        <a:solidFill>
                          <a:srgbClr val="000000"/>
                        </a:solidFill>
                        <a:effectLst/>
                        <a:latin typeface="Calibri" panose="020F0502020204030204" pitchFamily="34" charset="0"/>
                      </a:endParaRPr>
                    </a:p>
                  </a:txBody>
                  <a:tcPr marL="0" marR="0" marT="0" marB="0" anchor="ctr"/>
                </a:tc>
              </a:tr>
              <a:tr h="780606">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ctr"/>
                      <a:r>
                        <a:rPr lang="en-ZA" sz="1400" u="none" strike="noStrike" dirty="0">
                          <a:effectLst/>
                        </a:rPr>
                        <a:t>1 – RUs which significantly support activities which contribute to the economy [as indicated by &gt;0.1l/s/km2]</a:t>
                      </a:r>
                      <a:endParaRPr lang="en-ZA" sz="1400" b="0" i="0" u="none" strike="noStrike" dirty="0">
                        <a:solidFill>
                          <a:srgbClr val="000000"/>
                        </a:solidFill>
                        <a:effectLst/>
                        <a:latin typeface="Calibri" panose="020F0502020204030204" pitchFamily="34" charset="0"/>
                      </a:endParaRPr>
                    </a:p>
                  </a:txBody>
                  <a:tcPr marL="0" marR="0" marT="0" marB="0" anchor="ctr"/>
                </a:tc>
              </a:tr>
            </a:tbl>
          </a:graphicData>
        </a:graphic>
      </p:graphicFrame>
    </p:spTree>
    <p:extLst>
      <p:ext uri="{BB962C8B-B14F-4D97-AF65-F5344CB8AC3E}">
        <p14:creationId xmlns:p14="http://schemas.microsoft.com/office/powerpoint/2010/main" val="102236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231" y="178938"/>
            <a:ext cx="7639538" cy="6331862"/>
          </a:xfrm>
          <a:prstGeom prst="rect">
            <a:avLst/>
          </a:prstGeom>
        </p:spPr>
      </p:pic>
    </p:spTree>
    <p:extLst>
      <p:ext uri="{BB962C8B-B14F-4D97-AF65-F5344CB8AC3E}">
        <p14:creationId xmlns:p14="http://schemas.microsoft.com/office/powerpoint/2010/main" val="26782187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Groundwater resource units</a:t>
            </a:r>
            <a:endParaRPr lang="en-GB" dirty="0"/>
          </a:p>
        </p:txBody>
      </p:sp>
      <p:sp>
        <p:nvSpPr>
          <p:cNvPr id="3" name="Content Placeholder 2"/>
          <p:cNvSpPr>
            <a:spLocks noGrp="1"/>
          </p:cNvSpPr>
          <p:nvPr>
            <p:ph idx="1"/>
          </p:nvPr>
        </p:nvSpPr>
        <p:spPr>
          <a:xfrm>
            <a:off x="457200" y="1600200"/>
            <a:ext cx="8498114" cy="4525963"/>
          </a:xfrm>
        </p:spPr>
        <p:txBody>
          <a:bodyPr/>
          <a:lstStyle/>
          <a:p>
            <a:r>
              <a:rPr lang="en-GB" dirty="0" smtClean="0"/>
              <a:t>Unit of analysis for:</a:t>
            </a:r>
          </a:p>
          <a:p>
            <a:pPr lvl="1"/>
            <a:r>
              <a:rPr lang="en-GB" dirty="0" smtClean="0"/>
              <a:t>Status quo assessment: recharge, discharge, groundwater use, trend analysis</a:t>
            </a:r>
            <a:endParaRPr lang="en-GB" dirty="0"/>
          </a:p>
          <a:p>
            <a:pPr lvl="1"/>
            <a:r>
              <a:rPr lang="en-GB" dirty="0" smtClean="0"/>
              <a:t>Groundwater balance model, present status </a:t>
            </a:r>
          </a:p>
          <a:p>
            <a:pPr lvl="1"/>
            <a:r>
              <a:rPr lang="en-GB" dirty="0" smtClean="0"/>
              <a:t>Impact of classification scenarios on groundwater</a:t>
            </a:r>
          </a:p>
          <a:p>
            <a:pPr lvl="1"/>
            <a:r>
              <a:rPr lang="en-GB" dirty="0" smtClean="0"/>
              <a:t>Prioritisation of areas</a:t>
            </a:r>
          </a:p>
          <a:p>
            <a:pPr lvl="1"/>
            <a:r>
              <a:rPr lang="en-GB" dirty="0" smtClean="0"/>
              <a:t>Determination of RQOs</a:t>
            </a:r>
          </a:p>
          <a:p>
            <a:pPr>
              <a:buFont typeface="Wingdings" panose="05000000000000000000" pitchFamily="2" charset="2"/>
              <a:buChar char="Ø"/>
            </a:pPr>
            <a:r>
              <a:rPr lang="en-GB" dirty="0" smtClean="0"/>
              <a:t>Hydraulic boundaries for groundwater</a:t>
            </a:r>
          </a:p>
        </p:txBody>
      </p:sp>
    </p:spTree>
    <p:extLst>
      <p:ext uri="{BB962C8B-B14F-4D97-AF65-F5344CB8AC3E}">
        <p14:creationId xmlns:p14="http://schemas.microsoft.com/office/powerpoint/2010/main" val="21157854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908" y="401782"/>
            <a:ext cx="9029115" cy="6389399"/>
          </a:xfrm>
        </p:spPr>
      </p:pic>
      <p:sp>
        <p:nvSpPr>
          <p:cNvPr id="2" name="Title 1"/>
          <p:cNvSpPr>
            <a:spLocks noGrp="1"/>
          </p:cNvSpPr>
          <p:nvPr>
            <p:ph type="title"/>
          </p:nvPr>
        </p:nvSpPr>
        <p:spPr/>
        <p:txBody>
          <a:bodyPr/>
          <a:lstStyle/>
          <a:p>
            <a:r>
              <a:rPr lang="en-ZA" sz="2800" dirty="0" smtClean="0"/>
              <a:t>Registered Groundwater use</a:t>
            </a:r>
            <a:endParaRPr lang="en-ZA" sz="2800" dirty="0"/>
          </a:p>
        </p:txBody>
      </p:sp>
    </p:spTree>
    <p:extLst>
      <p:ext uri="{BB962C8B-B14F-4D97-AF65-F5344CB8AC3E}">
        <p14:creationId xmlns:p14="http://schemas.microsoft.com/office/powerpoint/2010/main" val="4953346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Prioritisation sub-criteria</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58537078"/>
              </p:ext>
            </p:extLst>
          </p:nvPr>
        </p:nvGraphicFramePr>
        <p:xfrm>
          <a:off x="159657" y="1260769"/>
          <a:ext cx="8831943" cy="5118258"/>
        </p:xfrm>
        <a:graphic>
          <a:graphicData uri="http://schemas.openxmlformats.org/drawingml/2006/table">
            <a:tbl>
              <a:tblPr>
                <a:tableStyleId>{5C22544A-7EE6-4342-B048-85BDC9FD1C3A}</a:tableStyleId>
              </a:tblPr>
              <a:tblGrid>
                <a:gridCol w="1117600"/>
                <a:gridCol w="994229"/>
                <a:gridCol w="1676400"/>
                <a:gridCol w="776514"/>
                <a:gridCol w="4267200"/>
              </a:tblGrid>
              <a:tr h="538764">
                <a:tc>
                  <a:txBody>
                    <a:bodyPr/>
                    <a:lstStyle/>
                    <a:p>
                      <a:pPr algn="ctr" fontAlgn="ctr"/>
                      <a:r>
                        <a:rPr lang="en-ZA" sz="1600" u="none" strike="noStrike" dirty="0">
                          <a:effectLst/>
                        </a:rPr>
                        <a:t>Criterion</a:t>
                      </a:r>
                      <a:endParaRPr lang="en-ZA" sz="16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ZA" sz="1600" u="none" strike="noStrike" dirty="0">
                          <a:effectLst/>
                        </a:rPr>
                        <a:t>Weights (%)</a:t>
                      </a:r>
                      <a:endParaRPr lang="en-ZA" sz="16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ZA" sz="1600" u="none" strike="noStrike" dirty="0">
                          <a:effectLst/>
                        </a:rPr>
                        <a:t>Sub-criteria</a:t>
                      </a:r>
                      <a:endParaRPr lang="en-ZA" sz="16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ZA" sz="1600" u="none" strike="noStrike">
                          <a:effectLst/>
                        </a:rPr>
                        <a:t>Weights (%)</a:t>
                      </a:r>
                      <a:endParaRPr lang="en-ZA" sz="16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ZA" sz="1600" u="none" strike="noStrike">
                          <a:effectLst/>
                        </a:rPr>
                        <a:t>Rating guidelines</a:t>
                      </a:r>
                      <a:endParaRPr lang="en-ZA" sz="1600" b="1" i="0" u="none" strike="noStrike">
                        <a:solidFill>
                          <a:srgbClr val="000000"/>
                        </a:solidFill>
                        <a:effectLst/>
                        <a:latin typeface="Calibri" panose="020F0502020204030204" pitchFamily="34" charset="0"/>
                      </a:endParaRPr>
                    </a:p>
                  </a:txBody>
                  <a:tcPr marL="0" marR="0" marT="0" marB="0" anchor="ctr"/>
                </a:tc>
              </a:tr>
              <a:tr h="808146">
                <a:tc rowSpan="6">
                  <a:txBody>
                    <a:bodyPr/>
                    <a:lstStyle/>
                    <a:p>
                      <a:pPr algn="l" fontAlgn="ctr"/>
                      <a:r>
                        <a:rPr lang="en-ZA" sz="1600" u="none" strike="noStrike" dirty="0">
                          <a:effectLst/>
                        </a:rPr>
                        <a:t>Level of surface water – groundwater interaction</a:t>
                      </a:r>
                      <a:endParaRPr lang="en-ZA" sz="1600" b="0" i="0" u="none" strike="noStrike" dirty="0">
                        <a:solidFill>
                          <a:srgbClr val="000000"/>
                        </a:solidFill>
                        <a:effectLst/>
                        <a:latin typeface="Calibri" panose="020F0502020204030204" pitchFamily="34" charset="0"/>
                      </a:endParaRPr>
                    </a:p>
                  </a:txBody>
                  <a:tcPr marL="0" marR="0" marT="0" marB="0" anchor="ctr"/>
                </a:tc>
                <a:tc rowSpan="6">
                  <a:txBody>
                    <a:bodyPr/>
                    <a:lstStyle/>
                    <a:p>
                      <a:pPr algn="ctr" fontAlgn="ctr"/>
                      <a:r>
                        <a:rPr lang="en-ZA" sz="1600" u="none" strike="noStrike">
                          <a:effectLst/>
                        </a:rPr>
                        <a:t>30</a:t>
                      </a:r>
                      <a:endParaRPr lang="en-ZA" sz="1600" b="0" i="0" u="none" strike="noStrike">
                        <a:solidFill>
                          <a:srgbClr val="000000"/>
                        </a:solidFill>
                        <a:effectLst/>
                        <a:latin typeface="Calibri" panose="020F0502020204030204" pitchFamily="34" charset="0"/>
                      </a:endParaRPr>
                    </a:p>
                  </a:txBody>
                  <a:tcPr marL="0" marR="0" marT="0" marB="0" anchor="ctr"/>
                </a:tc>
                <a:tc rowSpan="3">
                  <a:txBody>
                    <a:bodyPr/>
                    <a:lstStyle/>
                    <a:p>
                      <a:pPr algn="l" fontAlgn="ctr"/>
                      <a:r>
                        <a:rPr lang="en-ZA" sz="1600" u="none" strike="noStrike" dirty="0">
                          <a:effectLst/>
                        </a:rPr>
                        <a:t>Relevance of groundwater contribution to maintain required low flow conditions</a:t>
                      </a:r>
                      <a:endParaRPr lang="en-ZA" sz="1600" b="0" i="0" u="none" strike="noStrike" dirty="0">
                        <a:solidFill>
                          <a:srgbClr val="000000"/>
                        </a:solidFill>
                        <a:effectLst/>
                        <a:latin typeface="Calibri" panose="020F0502020204030204" pitchFamily="34" charset="0"/>
                      </a:endParaRPr>
                    </a:p>
                  </a:txBody>
                  <a:tcPr marL="0" marR="0" marT="0" marB="0" anchor="ctr"/>
                </a:tc>
                <a:tc rowSpan="3">
                  <a:txBody>
                    <a:bodyPr/>
                    <a:lstStyle/>
                    <a:p>
                      <a:pPr algn="ctr" fontAlgn="ctr"/>
                      <a:r>
                        <a:rPr lang="en-ZA" sz="1600" u="none" strike="noStrike" dirty="0">
                          <a:effectLst/>
                        </a:rPr>
                        <a:t>50</a:t>
                      </a:r>
                      <a:endParaRPr lang="en-ZA" sz="16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ZA" sz="1600" u="none" strike="noStrike" dirty="0">
                          <a:effectLst/>
                        </a:rPr>
                        <a:t>0 – </a:t>
                      </a:r>
                      <a:r>
                        <a:rPr lang="en-ZA" sz="1600" u="none" strike="noStrike" dirty="0" smtClean="0">
                          <a:effectLst/>
                        </a:rPr>
                        <a:t>RUs </a:t>
                      </a:r>
                      <a:r>
                        <a:rPr lang="en-ZA" sz="1600" u="none" strike="noStrike" dirty="0">
                          <a:effectLst/>
                        </a:rPr>
                        <a:t>without relevant groundwater contribution (low GWBF/EWR) (GWBF/EWR &lt; 11%)</a:t>
                      </a:r>
                      <a:endParaRPr lang="en-ZA" sz="1600" b="0" i="0" u="none" strike="noStrike" dirty="0">
                        <a:solidFill>
                          <a:srgbClr val="000000"/>
                        </a:solidFill>
                        <a:effectLst/>
                        <a:latin typeface="Calibri" panose="020F0502020204030204" pitchFamily="34" charset="0"/>
                      </a:endParaRPr>
                    </a:p>
                  </a:txBody>
                  <a:tcPr marL="0" marR="0" marT="0" marB="0" anchor="ctr"/>
                </a:tc>
              </a:tr>
              <a:tr h="808146">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ctr"/>
                      <a:r>
                        <a:rPr lang="en-ZA" sz="1600" u="none" strike="noStrike" dirty="0">
                          <a:effectLst/>
                        </a:rPr>
                        <a:t>0.5 – </a:t>
                      </a:r>
                      <a:r>
                        <a:rPr lang="en-ZA" sz="1600" u="none" strike="noStrike" dirty="0" smtClean="0">
                          <a:effectLst/>
                        </a:rPr>
                        <a:t>RUs </a:t>
                      </a:r>
                      <a:r>
                        <a:rPr lang="en-ZA" sz="1600" u="none" strike="noStrike" dirty="0">
                          <a:effectLst/>
                        </a:rPr>
                        <a:t>where groundwater contribution supports low flow condition (GWBF/EWR moderate, 12-75%)</a:t>
                      </a:r>
                      <a:endParaRPr lang="en-ZA" sz="1600" b="0" i="0" u="none" strike="noStrike" dirty="0">
                        <a:solidFill>
                          <a:srgbClr val="000000"/>
                        </a:solidFill>
                        <a:effectLst/>
                        <a:latin typeface="Calibri" panose="020F0502020204030204" pitchFamily="34" charset="0"/>
                      </a:endParaRPr>
                    </a:p>
                  </a:txBody>
                  <a:tcPr marL="0" marR="0" marT="0" marB="0" anchor="ctr"/>
                </a:tc>
              </a:tr>
              <a:tr h="808146">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ctr"/>
                      <a:r>
                        <a:rPr lang="en-ZA" sz="1600" u="none" strike="noStrike" dirty="0">
                          <a:effectLst/>
                        </a:rPr>
                        <a:t>1 – </a:t>
                      </a:r>
                      <a:r>
                        <a:rPr lang="en-ZA" sz="1600" u="none" strike="noStrike" dirty="0" smtClean="0">
                          <a:effectLst/>
                        </a:rPr>
                        <a:t>RUs </a:t>
                      </a:r>
                      <a:r>
                        <a:rPr lang="en-ZA" sz="1600" u="none" strike="noStrike" dirty="0">
                          <a:effectLst/>
                        </a:rPr>
                        <a:t>where groundwater contribution is crucial to maintain low flow condition  (GWBF/EWR high &gt;75%)</a:t>
                      </a:r>
                      <a:endParaRPr lang="en-ZA" sz="1600" b="0" i="0" u="none" strike="noStrike" dirty="0">
                        <a:solidFill>
                          <a:srgbClr val="000000"/>
                        </a:solidFill>
                        <a:effectLst/>
                        <a:latin typeface="Calibri" panose="020F0502020204030204" pitchFamily="34" charset="0"/>
                      </a:endParaRPr>
                    </a:p>
                  </a:txBody>
                  <a:tcPr marL="0" marR="0" marT="0" marB="0" anchor="ctr"/>
                </a:tc>
              </a:tr>
              <a:tr h="538764">
                <a:tc vMerge="1">
                  <a:txBody>
                    <a:bodyPr/>
                    <a:lstStyle/>
                    <a:p>
                      <a:endParaRPr lang="en-ZA"/>
                    </a:p>
                  </a:txBody>
                  <a:tcPr/>
                </a:tc>
                <a:tc vMerge="1">
                  <a:txBody>
                    <a:bodyPr/>
                    <a:lstStyle/>
                    <a:p>
                      <a:endParaRPr lang="en-ZA"/>
                    </a:p>
                  </a:txBody>
                  <a:tcPr/>
                </a:tc>
                <a:tc rowSpan="3">
                  <a:txBody>
                    <a:bodyPr/>
                    <a:lstStyle/>
                    <a:p>
                      <a:pPr algn="l" fontAlgn="ctr"/>
                      <a:r>
                        <a:rPr lang="en-ZA" sz="1600" u="none" strike="noStrike">
                          <a:effectLst/>
                        </a:rPr>
                        <a:t>Relevance of groundwater contribution to maintain priority groundwater-dependent ecology</a:t>
                      </a:r>
                      <a:endParaRPr lang="en-ZA" sz="1600" b="0" i="0" u="none" strike="noStrike">
                        <a:solidFill>
                          <a:srgbClr val="000000"/>
                        </a:solidFill>
                        <a:effectLst/>
                        <a:latin typeface="Calibri" panose="020F0502020204030204" pitchFamily="34" charset="0"/>
                      </a:endParaRPr>
                    </a:p>
                  </a:txBody>
                  <a:tcPr marL="0" marR="0" marT="0" marB="0" anchor="ctr"/>
                </a:tc>
                <a:tc rowSpan="3">
                  <a:txBody>
                    <a:bodyPr/>
                    <a:lstStyle/>
                    <a:p>
                      <a:pPr algn="ctr" fontAlgn="ctr"/>
                      <a:r>
                        <a:rPr lang="en-ZA" sz="1600" u="none" strike="noStrike">
                          <a:effectLst/>
                        </a:rPr>
                        <a:t>50</a:t>
                      </a:r>
                      <a:endParaRPr lang="en-ZA" sz="16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ZA" sz="1600" u="none" strike="noStrike" dirty="0">
                          <a:effectLst/>
                        </a:rPr>
                        <a:t>0 – RUs without priority groundwater-dependent systems (estuaries / wetlands) </a:t>
                      </a:r>
                      <a:endParaRPr lang="en-ZA" sz="1600" b="0" i="0" u="none" strike="noStrike" dirty="0">
                        <a:solidFill>
                          <a:srgbClr val="000000"/>
                        </a:solidFill>
                        <a:effectLst/>
                        <a:latin typeface="Calibri" panose="020F0502020204030204" pitchFamily="34" charset="0"/>
                      </a:endParaRPr>
                    </a:p>
                  </a:txBody>
                  <a:tcPr marL="0" marR="0" marT="0" marB="0" anchor="ctr"/>
                </a:tc>
              </a:tr>
              <a:tr h="808146">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ctr"/>
                      <a:r>
                        <a:rPr lang="en-ZA" sz="1600" u="none" strike="noStrike" dirty="0">
                          <a:effectLst/>
                        </a:rPr>
                        <a:t>0.5 – RUs with some priority groundwater-dependent systems (estuaries / wetlands) (&lt;200ha)</a:t>
                      </a:r>
                      <a:endParaRPr lang="en-ZA" sz="1600" b="0" i="0" u="none" strike="noStrike" dirty="0">
                        <a:solidFill>
                          <a:srgbClr val="000000"/>
                        </a:solidFill>
                        <a:effectLst/>
                        <a:latin typeface="Calibri" panose="020F0502020204030204" pitchFamily="34" charset="0"/>
                      </a:endParaRPr>
                    </a:p>
                  </a:txBody>
                  <a:tcPr marL="0" marR="0" marT="0" marB="0" anchor="ctr"/>
                </a:tc>
              </a:tr>
              <a:tr h="808146">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ctr"/>
                      <a:r>
                        <a:rPr lang="en-ZA" sz="1600" u="none" strike="noStrike" dirty="0">
                          <a:effectLst/>
                        </a:rPr>
                        <a:t>1 – RUs with significant area of groundwater-dependent systems (estuaries / wetlands) (&gt;200ha)</a:t>
                      </a:r>
                      <a:endParaRPr lang="en-ZA" sz="1600" b="0" i="0" u="none" strike="noStrike" dirty="0">
                        <a:solidFill>
                          <a:srgbClr val="000000"/>
                        </a:solidFill>
                        <a:effectLst/>
                        <a:latin typeface="Calibri" panose="020F0502020204030204" pitchFamily="34" charset="0"/>
                      </a:endParaRPr>
                    </a:p>
                  </a:txBody>
                  <a:tcPr marL="0" marR="0" marT="0" marB="0" anchor="ctr"/>
                </a:tc>
              </a:tr>
            </a:tbl>
          </a:graphicData>
        </a:graphic>
      </p:graphicFrame>
    </p:spTree>
    <p:extLst>
      <p:ext uri="{BB962C8B-B14F-4D97-AF65-F5344CB8AC3E}">
        <p14:creationId xmlns:p14="http://schemas.microsoft.com/office/powerpoint/2010/main" val="7317584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GWBF / EWR</a:t>
            </a:r>
            <a:endParaRPr lang="en-ZA"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817264494"/>
              </p:ext>
            </p:extLst>
          </p:nvPr>
        </p:nvGraphicFramePr>
        <p:xfrm>
          <a:off x="6411686" y="3397066"/>
          <a:ext cx="2623457" cy="1478821"/>
        </p:xfrm>
        <a:graphic>
          <a:graphicData uri="http://schemas.openxmlformats.org/drawingml/2006/table">
            <a:tbl>
              <a:tblPr>
                <a:tableStyleId>{5C22544A-7EE6-4342-B048-85BDC9FD1C3A}</a:tableStyleId>
              </a:tblPr>
              <a:tblGrid>
                <a:gridCol w="1057687"/>
                <a:gridCol w="1565770"/>
              </a:tblGrid>
              <a:tr h="564421">
                <a:tc>
                  <a:txBody>
                    <a:bodyPr/>
                    <a:lstStyle/>
                    <a:p>
                      <a:pPr algn="l" fontAlgn="b"/>
                      <a:r>
                        <a:rPr lang="en-ZA" sz="2000" u="none" strike="noStrike" dirty="0">
                          <a:effectLst/>
                        </a:rPr>
                        <a:t>Range (%)</a:t>
                      </a:r>
                      <a:endParaRPr lang="en-ZA" sz="2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2000" u="none" strike="noStrike" dirty="0">
                          <a:effectLst/>
                        </a:rPr>
                        <a:t>Count of </a:t>
                      </a:r>
                      <a:r>
                        <a:rPr lang="en-ZA" sz="2000" u="none" strike="noStrike" dirty="0" err="1" smtClean="0">
                          <a:effectLst/>
                        </a:rPr>
                        <a:t>quats</a:t>
                      </a:r>
                      <a:endParaRPr lang="en-ZA" sz="2000" b="0" i="0" u="none" strike="noStrike" dirty="0">
                        <a:solidFill>
                          <a:srgbClr val="000000"/>
                        </a:solidFill>
                        <a:effectLst/>
                        <a:latin typeface="Calibri" panose="020F0502020204030204" pitchFamily="34" charset="0"/>
                      </a:endParaRPr>
                    </a:p>
                  </a:txBody>
                  <a:tcPr marL="0" marR="0" marT="0" marB="0" anchor="b"/>
                </a:tc>
              </a:tr>
              <a:tr h="228904">
                <a:tc>
                  <a:txBody>
                    <a:bodyPr/>
                    <a:lstStyle/>
                    <a:p>
                      <a:pPr algn="l" fontAlgn="b"/>
                      <a:r>
                        <a:rPr lang="en-ZA" sz="2000" u="none" strike="noStrike" dirty="0">
                          <a:effectLst/>
                        </a:rPr>
                        <a:t>0-11</a:t>
                      </a:r>
                      <a:endParaRPr lang="en-ZA" sz="2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ZA" sz="2000" u="none" strike="noStrike" dirty="0">
                          <a:effectLst/>
                        </a:rPr>
                        <a:t>63</a:t>
                      </a:r>
                      <a:endParaRPr lang="en-ZA" sz="2000" b="0" i="0" u="none" strike="noStrike" dirty="0">
                        <a:solidFill>
                          <a:srgbClr val="000000"/>
                        </a:solidFill>
                        <a:effectLst/>
                        <a:latin typeface="Calibri" panose="020F0502020204030204" pitchFamily="34" charset="0"/>
                      </a:endParaRPr>
                    </a:p>
                  </a:txBody>
                  <a:tcPr marL="0" marR="0" marT="0" marB="0" anchor="b"/>
                </a:tc>
              </a:tr>
              <a:tr h="228904">
                <a:tc>
                  <a:txBody>
                    <a:bodyPr/>
                    <a:lstStyle/>
                    <a:p>
                      <a:pPr algn="l" fontAlgn="b"/>
                      <a:r>
                        <a:rPr lang="en-ZA" sz="2000" u="none" strike="noStrike">
                          <a:effectLst/>
                        </a:rPr>
                        <a:t>12-75</a:t>
                      </a:r>
                      <a:endParaRPr lang="en-ZA" sz="2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ZA" sz="2000" u="none" strike="noStrike" dirty="0">
                          <a:effectLst/>
                        </a:rPr>
                        <a:t>36</a:t>
                      </a:r>
                      <a:endParaRPr lang="en-ZA" sz="2000" b="0" i="0" u="none" strike="noStrike" dirty="0">
                        <a:solidFill>
                          <a:srgbClr val="000000"/>
                        </a:solidFill>
                        <a:effectLst/>
                        <a:latin typeface="Calibri" panose="020F0502020204030204" pitchFamily="34" charset="0"/>
                      </a:endParaRPr>
                    </a:p>
                  </a:txBody>
                  <a:tcPr marL="0" marR="0" marT="0" marB="0" anchor="b"/>
                </a:tc>
              </a:tr>
              <a:tr h="228904">
                <a:tc>
                  <a:txBody>
                    <a:bodyPr/>
                    <a:lstStyle/>
                    <a:p>
                      <a:pPr algn="l" fontAlgn="b"/>
                      <a:r>
                        <a:rPr lang="en-ZA" sz="2000" u="none" strike="noStrike">
                          <a:effectLst/>
                        </a:rPr>
                        <a:t>&gt;75</a:t>
                      </a:r>
                      <a:endParaRPr lang="en-ZA" sz="2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ZA" sz="2000" u="none" strike="noStrike" dirty="0">
                          <a:effectLst/>
                        </a:rPr>
                        <a:t>12</a:t>
                      </a:r>
                      <a:endParaRPr lang="en-ZA" sz="2000" b="0" i="0" u="none" strike="noStrike" dirty="0">
                        <a:solidFill>
                          <a:srgbClr val="000000"/>
                        </a:solidFill>
                        <a:effectLst/>
                        <a:latin typeface="Calibri" panose="020F0502020204030204" pitchFamily="34" charset="0"/>
                      </a:endParaRPr>
                    </a:p>
                  </a:txBody>
                  <a:tcPr marL="0" marR="0" marT="0" marB="0" anchor="b"/>
                </a:tc>
              </a:tr>
            </a:tbl>
          </a:graphicData>
        </a:graphic>
      </p:graphicFrame>
      <p:pic>
        <p:nvPicPr>
          <p:cNvPr id="6" name="Picture 5"/>
          <p:cNvPicPr>
            <a:picLocks noChangeAspect="1"/>
          </p:cNvPicPr>
          <p:nvPr/>
        </p:nvPicPr>
        <p:blipFill>
          <a:blip r:embed="rId2"/>
          <a:stretch>
            <a:fillRect/>
          </a:stretch>
        </p:blipFill>
        <p:spPr>
          <a:xfrm>
            <a:off x="141514" y="1080181"/>
            <a:ext cx="6128657" cy="5322065"/>
          </a:xfrm>
          <a:prstGeom prst="rect">
            <a:avLst/>
          </a:prstGeom>
        </p:spPr>
      </p:pic>
    </p:spTree>
    <p:extLst>
      <p:ext uri="{BB962C8B-B14F-4D97-AF65-F5344CB8AC3E}">
        <p14:creationId xmlns:p14="http://schemas.microsoft.com/office/powerpoint/2010/main" val="10209096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Prioritisation sub-criteria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67526980"/>
              </p:ext>
            </p:extLst>
          </p:nvPr>
        </p:nvGraphicFramePr>
        <p:xfrm>
          <a:off x="152400" y="1492090"/>
          <a:ext cx="8889999" cy="4971199"/>
        </p:xfrm>
        <a:graphic>
          <a:graphicData uri="http://schemas.openxmlformats.org/drawingml/2006/table">
            <a:tbl>
              <a:tblPr>
                <a:tableStyleId>{5C22544A-7EE6-4342-B048-85BDC9FD1C3A}</a:tableStyleId>
              </a:tblPr>
              <a:tblGrid>
                <a:gridCol w="761154"/>
                <a:gridCol w="740535"/>
                <a:gridCol w="2250254"/>
                <a:gridCol w="1182914"/>
                <a:gridCol w="3955142"/>
              </a:tblGrid>
              <a:tr h="414222">
                <a:tc>
                  <a:txBody>
                    <a:bodyPr/>
                    <a:lstStyle/>
                    <a:p>
                      <a:pPr algn="ctr" fontAlgn="ctr"/>
                      <a:r>
                        <a:rPr lang="en-ZA" sz="1600" u="none" strike="noStrike" dirty="0">
                          <a:effectLst/>
                        </a:rPr>
                        <a:t>Criterion</a:t>
                      </a:r>
                      <a:endParaRPr lang="en-ZA" sz="16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ZA" sz="1600" u="none" strike="noStrike" dirty="0">
                          <a:effectLst/>
                        </a:rPr>
                        <a:t>Weights (%)</a:t>
                      </a:r>
                      <a:endParaRPr lang="en-ZA" sz="16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ZA" sz="1600" u="none" strike="noStrike">
                          <a:effectLst/>
                        </a:rPr>
                        <a:t>Sub-criteria</a:t>
                      </a:r>
                      <a:endParaRPr lang="en-ZA" sz="16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ZA" sz="1600" u="none" strike="noStrike">
                          <a:effectLst/>
                        </a:rPr>
                        <a:t>Weights (%)</a:t>
                      </a:r>
                      <a:endParaRPr lang="en-ZA" sz="16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ZA" sz="1600" u="none" strike="noStrike">
                          <a:effectLst/>
                        </a:rPr>
                        <a:t>Rating guidelines</a:t>
                      </a:r>
                      <a:endParaRPr lang="en-ZA" sz="1600" b="1" i="0" u="none" strike="noStrike">
                        <a:solidFill>
                          <a:srgbClr val="000000"/>
                        </a:solidFill>
                        <a:effectLst/>
                        <a:latin typeface="Calibri" panose="020F0502020204030204" pitchFamily="34" charset="0"/>
                      </a:endParaRPr>
                    </a:p>
                  </a:txBody>
                  <a:tcPr marL="0" marR="0" marT="0" marB="0" anchor="ctr"/>
                </a:tc>
              </a:tr>
              <a:tr h="310667">
                <a:tc rowSpan="12">
                  <a:txBody>
                    <a:bodyPr/>
                    <a:lstStyle/>
                    <a:p>
                      <a:pPr algn="ctr" fontAlgn="ctr"/>
                      <a:r>
                        <a:rPr lang="en-ZA" sz="1600" u="none" strike="noStrike" dirty="0">
                          <a:effectLst/>
                        </a:rPr>
                        <a:t>Threat posed to users</a:t>
                      </a:r>
                      <a:endParaRPr lang="en-ZA" sz="1600" b="0" i="0" u="none" strike="noStrike" dirty="0">
                        <a:solidFill>
                          <a:srgbClr val="000000"/>
                        </a:solidFill>
                        <a:effectLst/>
                        <a:latin typeface="Calibri" panose="020F0502020204030204" pitchFamily="34" charset="0"/>
                      </a:endParaRPr>
                    </a:p>
                  </a:txBody>
                  <a:tcPr marL="0" marR="0" marT="0" marB="0" anchor="ctr"/>
                </a:tc>
                <a:tc rowSpan="12">
                  <a:txBody>
                    <a:bodyPr/>
                    <a:lstStyle/>
                    <a:p>
                      <a:pPr algn="ctr" fontAlgn="ctr"/>
                      <a:r>
                        <a:rPr lang="en-ZA" sz="1600" u="none" strike="noStrike" dirty="0">
                          <a:effectLst/>
                        </a:rPr>
                        <a:t>30</a:t>
                      </a:r>
                      <a:endParaRPr lang="en-ZA" sz="1600" b="0" i="0" u="none" strike="noStrike" dirty="0">
                        <a:solidFill>
                          <a:srgbClr val="000000"/>
                        </a:solidFill>
                        <a:effectLst/>
                        <a:latin typeface="Calibri" panose="020F0502020204030204" pitchFamily="34" charset="0"/>
                      </a:endParaRPr>
                    </a:p>
                  </a:txBody>
                  <a:tcPr marL="0" marR="0" marT="0" marB="0" anchor="ctr"/>
                </a:tc>
                <a:tc rowSpan="3">
                  <a:txBody>
                    <a:bodyPr/>
                    <a:lstStyle/>
                    <a:p>
                      <a:pPr algn="l" fontAlgn="ctr"/>
                      <a:r>
                        <a:rPr lang="en-ZA" sz="1600" u="none" strike="noStrike" dirty="0">
                          <a:effectLst/>
                        </a:rPr>
                        <a:t>Medium to Long-term declining trend in water or </a:t>
                      </a:r>
                      <a:r>
                        <a:rPr lang="en-ZA" sz="1600" u="none" strike="noStrike" dirty="0" err="1">
                          <a:effectLst/>
                        </a:rPr>
                        <a:t>piezometric</a:t>
                      </a:r>
                      <a:r>
                        <a:rPr lang="en-ZA" sz="1600" u="none" strike="noStrike" dirty="0">
                          <a:effectLst/>
                        </a:rPr>
                        <a:t> levels</a:t>
                      </a:r>
                      <a:endParaRPr lang="en-ZA" sz="1600" b="0" i="0" u="none" strike="noStrike" dirty="0">
                        <a:solidFill>
                          <a:srgbClr val="000000"/>
                        </a:solidFill>
                        <a:effectLst/>
                        <a:latin typeface="Calibri" panose="020F0502020204030204" pitchFamily="34" charset="0"/>
                      </a:endParaRPr>
                    </a:p>
                  </a:txBody>
                  <a:tcPr marL="0" marR="0" marT="0" marB="0" anchor="ctr"/>
                </a:tc>
                <a:tc rowSpan="3">
                  <a:txBody>
                    <a:bodyPr/>
                    <a:lstStyle/>
                    <a:p>
                      <a:pPr algn="ctr" fontAlgn="ctr"/>
                      <a:r>
                        <a:rPr lang="en-ZA" sz="1600" u="none" strike="noStrike" dirty="0">
                          <a:effectLst/>
                        </a:rPr>
                        <a:t>35</a:t>
                      </a:r>
                      <a:endParaRPr lang="en-ZA" sz="16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ZA" sz="1600" u="none" strike="noStrike">
                          <a:effectLst/>
                        </a:rPr>
                        <a:t>0 – RUs where no trend is visible</a:t>
                      </a:r>
                      <a:endParaRPr lang="en-ZA" sz="1600" b="0" i="0" u="none" strike="noStrike">
                        <a:solidFill>
                          <a:srgbClr val="000000"/>
                        </a:solidFill>
                        <a:effectLst/>
                        <a:latin typeface="Calibri" panose="020F0502020204030204" pitchFamily="34" charset="0"/>
                      </a:endParaRPr>
                    </a:p>
                  </a:txBody>
                  <a:tcPr marL="0" marR="0" marT="0" marB="0" anchor="ctr"/>
                </a:tc>
              </a:tr>
              <a:tr h="414222">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ctr"/>
                      <a:r>
                        <a:rPr lang="en-ZA" sz="1600" u="none" strike="noStrike">
                          <a:effectLst/>
                        </a:rPr>
                        <a:t>0.5 – RUs where short-term trend is potentially visible, or minor</a:t>
                      </a:r>
                      <a:endParaRPr lang="en-ZA" sz="1600" b="0" i="0" u="none" strike="noStrike">
                        <a:solidFill>
                          <a:srgbClr val="000000"/>
                        </a:solidFill>
                        <a:effectLst/>
                        <a:latin typeface="Calibri" panose="020F0502020204030204" pitchFamily="34" charset="0"/>
                      </a:endParaRPr>
                    </a:p>
                  </a:txBody>
                  <a:tcPr marL="0" marR="0" marT="0" marB="0" anchor="ctr"/>
                </a:tc>
              </a:tr>
              <a:tr h="414222">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ctr"/>
                      <a:r>
                        <a:rPr lang="en-ZA" sz="1600" u="none" strike="noStrike" dirty="0">
                          <a:effectLst/>
                        </a:rPr>
                        <a:t>1 – RUs where long-term trend is visible, or where no data is available to assess trend</a:t>
                      </a:r>
                      <a:endParaRPr lang="en-ZA" sz="1600" b="0" i="0" u="none" strike="noStrike" dirty="0">
                        <a:solidFill>
                          <a:srgbClr val="000000"/>
                        </a:solidFill>
                        <a:effectLst/>
                        <a:latin typeface="Calibri" panose="020F0502020204030204" pitchFamily="34" charset="0"/>
                      </a:endParaRPr>
                    </a:p>
                  </a:txBody>
                  <a:tcPr marL="0" marR="0" marT="0" marB="0" anchor="ctr"/>
                </a:tc>
              </a:tr>
              <a:tr h="314982">
                <a:tc vMerge="1">
                  <a:txBody>
                    <a:bodyPr/>
                    <a:lstStyle/>
                    <a:p>
                      <a:endParaRPr lang="en-ZA"/>
                    </a:p>
                  </a:txBody>
                  <a:tcPr/>
                </a:tc>
                <a:tc vMerge="1">
                  <a:txBody>
                    <a:bodyPr/>
                    <a:lstStyle/>
                    <a:p>
                      <a:endParaRPr lang="en-ZA"/>
                    </a:p>
                  </a:txBody>
                  <a:tcPr/>
                </a:tc>
                <a:tc rowSpan="3">
                  <a:txBody>
                    <a:bodyPr/>
                    <a:lstStyle/>
                    <a:p>
                      <a:pPr algn="l" fontAlgn="ctr"/>
                      <a:r>
                        <a:rPr lang="en-ZA" sz="1600" u="none" strike="noStrike" dirty="0">
                          <a:effectLst/>
                        </a:rPr>
                        <a:t>Medium to Long-term declining trend in natural water quality</a:t>
                      </a:r>
                      <a:endParaRPr lang="en-ZA" sz="1600" b="0" i="0" u="none" strike="noStrike" dirty="0">
                        <a:solidFill>
                          <a:srgbClr val="000000"/>
                        </a:solidFill>
                        <a:effectLst/>
                        <a:latin typeface="Calibri" panose="020F0502020204030204" pitchFamily="34" charset="0"/>
                      </a:endParaRPr>
                    </a:p>
                  </a:txBody>
                  <a:tcPr marL="0" marR="0" marT="0" marB="0" anchor="ctr"/>
                </a:tc>
                <a:tc rowSpan="3">
                  <a:txBody>
                    <a:bodyPr/>
                    <a:lstStyle/>
                    <a:p>
                      <a:pPr algn="ctr" fontAlgn="ctr"/>
                      <a:r>
                        <a:rPr lang="en-ZA" sz="1600" u="none" strike="noStrike" dirty="0">
                          <a:effectLst/>
                        </a:rPr>
                        <a:t>35</a:t>
                      </a:r>
                      <a:endParaRPr lang="en-ZA" sz="16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ZA" sz="1600" u="none" strike="noStrike">
                          <a:effectLst/>
                        </a:rPr>
                        <a:t>0 – RUs where no trend is visible</a:t>
                      </a:r>
                      <a:endParaRPr lang="en-ZA" sz="1600" b="0" i="0" u="none" strike="noStrike">
                        <a:solidFill>
                          <a:srgbClr val="000000"/>
                        </a:solidFill>
                        <a:effectLst/>
                        <a:latin typeface="Calibri" panose="020F0502020204030204" pitchFamily="34" charset="0"/>
                      </a:endParaRPr>
                    </a:p>
                  </a:txBody>
                  <a:tcPr marL="0" marR="0" marT="0" marB="0" anchor="ctr"/>
                </a:tc>
              </a:tr>
              <a:tr h="414222">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ctr"/>
                      <a:r>
                        <a:rPr lang="en-ZA" sz="1600" u="none" strike="noStrike" dirty="0">
                          <a:effectLst/>
                        </a:rPr>
                        <a:t>0.5 – RUs where short-term trend is potentially visible, or minor</a:t>
                      </a:r>
                      <a:endParaRPr lang="en-ZA" sz="1600" b="0" i="0" u="none" strike="noStrike" dirty="0">
                        <a:solidFill>
                          <a:srgbClr val="000000"/>
                        </a:solidFill>
                        <a:effectLst/>
                        <a:latin typeface="Calibri" panose="020F0502020204030204" pitchFamily="34" charset="0"/>
                      </a:endParaRPr>
                    </a:p>
                  </a:txBody>
                  <a:tcPr marL="0" marR="0" marT="0" marB="0" anchor="ctr"/>
                </a:tc>
              </a:tr>
              <a:tr h="414222">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ctr"/>
                      <a:r>
                        <a:rPr lang="en-ZA" sz="1600" u="none" strike="noStrike" dirty="0">
                          <a:effectLst/>
                        </a:rPr>
                        <a:t>1 – RUs where long-term trend is visible, or where no data is available to assess trend</a:t>
                      </a:r>
                      <a:endParaRPr lang="en-ZA" sz="1600" b="0" i="0" u="none" strike="noStrike" dirty="0">
                        <a:solidFill>
                          <a:srgbClr val="000000"/>
                        </a:solidFill>
                        <a:effectLst/>
                        <a:latin typeface="Calibri" panose="020F0502020204030204" pitchFamily="34" charset="0"/>
                      </a:endParaRPr>
                    </a:p>
                  </a:txBody>
                  <a:tcPr marL="0" marR="0" marT="0" marB="0" anchor="ctr"/>
                </a:tc>
              </a:tr>
              <a:tr h="314982">
                <a:tc vMerge="1">
                  <a:txBody>
                    <a:bodyPr/>
                    <a:lstStyle/>
                    <a:p>
                      <a:endParaRPr lang="en-ZA"/>
                    </a:p>
                  </a:txBody>
                  <a:tcPr/>
                </a:tc>
                <a:tc vMerge="1">
                  <a:txBody>
                    <a:bodyPr/>
                    <a:lstStyle/>
                    <a:p>
                      <a:endParaRPr lang="en-ZA"/>
                    </a:p>
                  </a:txBody>
                  <a:tcPr/>
                </a:tc>
                <a:tc rowSpan="3">
                  <a:txBody>
                    <a:bodyPr/>
                    <a:lstStyle/>
                    <a:p>
                      <a:pPr algn="l" fontAlgn="ctr"/>
                      <a:r>
                        <a:rPr lang="en-ZA" sz="1600" u="none" strike="noStrike" dirty="0">
                          <a:effectLst/>
                        </a:rPr>
                        <a:t>Presence of high stress category (currently)</a:t>
                      </a:r>
                      <a:endParaRPr lang="en-ZA" sz="1600" b="0" i="0" u="none" strike="noStrike" dirty="0">
                        <a:solidFill>
                          <a:srgbClr val="000000"/>
                        </a:solidFill>
                        <a:effectLst/>
                        <a:latin typeface="Calibri" panose="020F0502020204030204" pitchFamily="34" charset="0"/>
                      </a:endParaRPr>
                    </a:p>
                  </a:txBody>
                  <a:tcPr marL="0" marR="0" marT="0" marB="0" anchor="ctr"/>
                </a:tc>
                <a:tc rowSpan="3">
                  <a:txBody>
                    <a:bodyPr/>
                    <a:lstStyle/>
                    <a:p>
                      <a:pPr algn="ctr" fontAlgn="ctr"/>
                      <a:r>
                        <a:rPr lang="en-ZA" sz="1600" u="none" strike="noStrike" dirty="0">
                          <a:effectLst/>
                        </a:rPr>
                        <a:t>15</a:t>
                      </a:r>
                      <a:endParaRPr lang="en-ZA" sz="16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ZA" sz="1600" u="none" strike="noStrike" dirty="0">
                          <a:effectLst/>
                        </a:rPr>
                        <a:t>0 – RUs where stress is low (category I)</a:t>
                      </a:r>
                      <a:endParaRPr lang="en-ZA" sz="1600" b="0" i="0" u="none" strike="noStrike" dirty="0">
                        <a:solidFill>
                          <a:srgbClr val="000000"/>
                        </a:solidFill>
                        <a:effectLst/>
                        <a:latin typeface="Calibri" panose="020F0502020204030204" pitchFamily="34" charset="0"/>
                      </a:endParaRPr>
                    </a:p>
                  </a:txBody>
                  <a:tcPr marL="0" marR="0" marT="0" marB="0" anchor="ctr"/>
                </a:tc>
              </a:tr>
              <a:tr h="314982">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ctr"/>
                      <a:r>
                        <a:rPr lang="en-ZA" sz="1600" u="none" strike="noStrike" dirty="0">
                          <a:effectLst/>
                        </a:rPr>
                        <a:t>0.5 – RUs where stress is moderate (category II)</a:t>
                      </a:r>
                      <a:endParaRPr lang="en-ZA" sz="1600" b="0" i="0" u="none" strike="noStrike" dirty="0">
                        <a:solidFill>
                          <a:srgbClr val="000000"/>
                        </a:solidFill>
                        <a:effectLst/>
                        <a:latin typeface="Calibri" panose="020F0502020204030204" pitchFamily="34" charset="0"/>
                      </a:endParaRPr>
                    </a:p>
                  </a:txBody>
                  <a:tcPr marL="0" marR="0" marT="0" marB="0" anchor="ctr"/>
                </a:tc>
              </a:tr>
              <a:tr h="323611">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ctr"/>
                      <a:r>
                        <a:rPr lang="en-ZA" sz="1600" u="none" strike="noStrike" dirty="0">
                          <a:effectLst/>
                        </a:rPr>
                        <a:t>1 – RUs where stress is high (category III)</a:t>
                      </a:r>
                      <a:endParaRPr lang="en-ZA" sz="1600" b="0" i="0" u="none" strike="noStrike" dirty="0">
                        <a:solidFill>
                          <a:srgbClr val="000000"/>
                        </a:solidFill>
                        <a:effectLst/>
                        <a:latin typeface="Calibri" panose="020F0502020204030204" pitchFamily="34" charset="0"/>
                      </a:endParaRPr>
                    </a:p>
                  </a:txBody>
                  <a:tcPr marL="0" marR="0" marT="0" marB="0" anchor="ctr"/>
                </a:tc>
              </a:tr>
              <a:tr h="314982">
                <a:tc vMerge="1">
                  <a:txBody>
                    <a:bodyPr/>
                    <a:lstStyle/>
                    <a:p>
                      <a:endParaRPr lang="en-ZA"/>
                    </a:p>
                  </a:txBody>
                  <a:tcPr/>
                </a:tc>
                <a:tc vMerge="1">
                  <a:txBody>
                    <a:bodyPr/>
                    <a:lstStyle/>
                    <a:p>
                      <a:endParaRPr lang="en-ZA"/>
                    </a:p>
                  </a:txBody>
                  <a:tcPr/>
                </a:tc>
                <a:tc rowSpan="3">
                  <a:txBody>
                    <a:bodyPr/>
                    <a:lstStyle/>
                    <a:p>
                      <a:pPr algn="l" fontAlgn="ctr"/>
                      <a:r>
                        <a:rPr lang="en-ZA" sz="1600" u="none" strike="noStrike">
                          <a:effectLst/>
                        </a:rPr>
                        <a:t>Presence of high stress category (future)</a:t>
                      </a:r>
                      <a:endParaRPr lang="en-ZA" sz="1600" b="0" i="0" u="none" strike="noStrike">
                        <a:solidFill>
                          <a:srgbClr val="000000"/>
                        </a:solidFill>
                        <a:effectLst/>
                        <a:latin typeface="Calibri" panose="020F0502020204030204" pitchFamily="34" charset="0"/>
                      </a:endParaRPr>
                    </a:p>
                  </a:txBody>
                  <a:tcPr marL="0" marR="0" marT="0" marB="0" anchor="ctr"/>
                </a:tc>
                <a:tc rowSpan="3">
                  <a:txBody>
                    <a:bodyPr/>
                    <a:lstStyle/>
                    <a:p>
                      <a:pPr algn="ctr" fontAlgn="ctr"/>
                      <a:r>
                        <a:rPr lang="en-ZA" sz="1600" u="none" strike="noStrike" dirty="0">
                          <a:effectLst/>
                        </a:rPr>
                        <a:t>15</a:t>
                      </a:r>
                      <a:endParaRPr lang="en-ZA" sz="16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ZA" sz="1600" u="none" strike="noStrike" dirty="0">
                          <a:effectLst/>
                        </a:rPr>
                        <a:t>0 – RUs where stress is low (category I)</a:t>
                      </a:r>
                      <a:endParaRPr lang="en-ZA" sz="1600" b="0" i="0" u="none" strike="noStrike" dirty="0">
                        <a:solidFill>
                          <a:srgbClr val="000000"/>
                        </a:solidFill>
                        <a:effectLst/>
                        <a:latin typeface="Calibri" panose="020F0502020204030204" pitchFamily="34" charset="0"/>
                      </a:endParaRPr>
                    </a:p>
                  </a:txBody>
                  <a:tcPr marL="0" marR="0" marT="0" marB="0" anchor="ctr"/>
                </a:tc>
              </a:tr>
              <a:tr h="314982">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ctr"/>
                      <a:r>
                        <a:rPr lang="en-ZA" sz="1600" u="none" strike="noStrike" dirty="0">
                          <a:effectLst/>
                        </a:rPr>
                        <a:t>0.5 – RUs where stress is moderate (category II)</a:t>
                      </a:r>
                      <a:endParaRPr lang="en-ZA" sz="1600" b="0" i="0" u="none" strike="noStrike" dirty="0">
                        <a:solidFill>
                          <a:srgbClr val="000000"/>
                        </a:solidFill>
                        <a:effectLst/>
                        <a:latin typeface="Calibri" panose="020F0502020204030204" pitchFamily="34" charset="0"/>
                      </a:endParaRPr>
                    </a:p>
                  </a:txBody>
                  <a:tcPr marL="0" marR="0" marT="0" marB="0" anchor="ctr"/>
                </a:tc>
              </a:tr>
              <a:tr h="323611">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ctr"/>
                      <a:r>
                        <a:rPr lang="en-ZA" sz="1600" u="none" strike="noStrike" dirty="0">
                          <a:effectLst/>
                        </a:rPr>
                        <a:t>1 – RUs where stress is high (category III)</a:t>
                      </a:r>
                      <a:endParaRPr lang="en-ZA" sz="1600" b="0" i="0" u="none" strike="noStrike" dirty="0">
                        <a:solidFill>
                          <a:srgbClr val="000000"/>
                        </a:solidFill>
                        <a:effectLst/>
                        <a:latin typeface="Calibri" panose="020F0502020204030204" pitchFamily="34" charset="0"/>
                      </a:endParaRPr>
                    </a:p>
                  </a:txBody>
                  <a:tcPr marL="0" marR="0" marT="0" marB="0" anchor="ctr"/>
                </a:tc>
              </a:tr>
            </a:tbl>
          </a:graphicData>
        </a:graphic>
      </p:graphicFrame>
    </p:spTree>
    <p:extLst>
      <p:ext uri="{BB962C8B-B14F-4D97-AF65-F5344CB8AC3E}">
        <p14:creationId xmlns:p14="http://schemas.microsoft.com/office/powerpoint/2010/main" val="24351312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Prioritisation sub-criteria</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85827259"/>
              </p:ext>
            </p:extLst>
          </p:nvPr>
        </p:nvGraphicFramePr>
        <p:xfrm>
          <a:off x="174172" y="1246436"/>
          <a:ext cx="8781143" cy="5052763"/>
        </p:xfrm>
        <a:graphic>
          <a:graphicData uri="http://schemas.openxmlformats.org/drawingml/2006/table">
            <a:tbl>
              <a:tblPr>
                <a:tableStyleId>{5C22544A-7EE6-4342-B048-85BDC9FD1C3A}</a:tableStyleId>
              </a:tblPr>
              <a:tblGrid>
                <a:gridCol w="1269999"/>
                <a:gridCol w="783772"/>
                <a:gridCol w="1807028"/>
                <a:gridCol w="1284515"/>
                <a:gridCol w="3635829"/>
              </a:tblGrid>
              <a:tr h="747404">
                <a:tc>
                  <a:txBody>
                    <a:bodyPr/>
                    <a:lstStyle/>
                    <a:p>
                      <a:pPr algn="ctr" fontAlgn="ctr"/>
                      <a:r>
                        <a:rPr lang="en-ZA" sz="1600" u="none" strike="noStrike" dirty="0">
                          <a:effectLst/>
                        </a:rPr>
                        <a:t>Criterion</a:t>
                      </a:r>
                      <a:endParaRPr lang="en-ZA" sz="16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ZA" sz="1600" u="none" strike="noStrike" dirty="0">
                          <a:effectLst/>
                        </a:rPr>
                        <a:t>Weights (%)</a:t>
                      </a:r>
                      <a:endParaRPr lang="en-ZA" sz="16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ZA" sz="1600" u="none" strike="noStrike">
                          <a:effectLst/>
                        </a:rPr>
                        <a:t>Sub-criteria</a:t>
                      </a:r>
                      <a:endParaRPr lang="en-ZA" sz="16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ZA" sz="1600" u="none" strike="noStrike">
                          <a:effectLst/>
                        </a:rPr>
                        <a:t>Weights (%)</a:t>
                      </a:r>
                      <a:endParaRPr lang="en-ZA" sz="16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ZA" sz="1600" u="none" strike="noStrike">
                          <a:effectLst/>
                        </a:rPr>
                        <a:t>Rating guidelines</a:t>
                      </a:r>
                      <a:endParaRPr lang="en-ZA" sz="1600" b="1" i="0" u="none" strike="noStrike">
                        <a:solidFill>
                          <a:srgbClr val="000000"/>
                        </a:solidFill>
                        <a:effectLst/>
                        <a:latin typeface="Calibri" panose="020F0502020204030204" pitchFamily="34" charset="0"/>
                      </a:endParaRPr>
                    </a:p>
                  </a:txBody>
                  <a:tcPr marL="0" marR="0" marT="0" marB="0" anchor="ctr"/>
                </a:tc>
              </a:tr>
              <a:tr h="747404">
                <a:tc rowSpan="6">
                  <a:txBody>
                    <a:bodyPr/>
                    <a:lstStyle/>
                    <a:p>
                      <a:pPr algn="l" fontAlgn="ctr"/>
                      <a:r>
                        <a:rPr lang="en-ZA" sz="1600" u="none" strike="noStrike" dirty="0">
                          <a:effectLst/>
                        </a:rPr>
                        <a:t>Practical Considerations</a:t>
                      </a:r>
                      <a:endParaRPr lang="en-ZA" sz="1600" b="0" i="0" u="none" strike="noStrike" dirty="0">
                        <a:solidFill>
                          <a:srgbClr val="000000"/>
                        </a:solidFill>
                        <a:effectLst/>
                        <a:latin typeface="Calibri" panose="020F0502020204030204" pitchFamily="34" charset="0"/>
                      </a:endParaRPr>
                    </a:p>
                  </a:txBody>
                  <a:tcPr marL="0" marR="0" marT="0" marB="0" anchor="ctr"/>
                </a:tc>
                <a:tc rowSpan="6">
                  <a:txBody>
                    <a:bodyPr/>
                    <a:lstStyle/>
                    <a:p>
                      <a:pPr algn="ctr" fontAlgn="ctr"/>
                      <a:r>
                        <a:rPr lang="en-ZA" sz="1600" u="none" strike="noStrike" dirty="0">
                          <a:effectLst/>
                        </a:rPr>
                        <a:t>15</a:t>
                      </a:r>
                      <a:endParaRPr lang="en-ZA" sz="1600" b="0" i="0" u="none" strike="noStrike" dirty="0">
                        <a:solidFill>
                          <a:srgbClr val="000000"/>
                        </a:solidFill>
                        <a:effectLst/>
                        <a:latin typeface="Calibri" panose="020F0502020204030204" pitchFamily="34" charset="0"/>
                      </a:endParaRPr>
                    </a:p>
                  </a:txBody>
                  <a:tcPr marL="0" marR="0" marT="0" marB="0" anchor="ctr"/>
                </a:tc>
                <a:tc rowSpan="3">
                  <a:txBody>
                    <a:bodyPr/>
                    <a:lstStyle/>
                    <a:p>
                      <a:pPr algn="l" fontAlgn="ctr"/>
                      <a:r>
                        <a:rPr lang="en-ZA" sz="1600" u="none" strike="noStrike" dirty="0">
                          <a:effectLst/>
                        </a:rPr>
                        <a:t>Availability of water quality monitoring data (WMS monitoring boreholes) located within RU?</a:t>
                      </a:r>
                      <a:endParaRPr lang="en-ZA" sz="1600" b="0" i="0" u="none" strike="noStrike" dirty="0">
                        <a:solidFill>
                          <a:srgbClr val="000000"/>
                        </a:solidFill>
                        <a:effectLst/>
                        <a:latin typeface="Calibri" panose="020F0502020204030204" pitchFamily="34" charset="0"/>
                      </a:endParaRPr>
                    </a:p>
                  </a:txBody>
                  <a:tcPr marL="0" marR="0" marT="0" marB="0" anchor="ctr"/>
                </a:tc>
                <a:tc rowSpan="3">
                  <a:txBody>
                    <a:bodyPr/>
                    <a:lstStyle/>
                    <a:p>
                      <a:pPr algn="ctr" fontAlgn="ctr"/>
                      <a:r>
                        <a:rPr lang="en-ZA" sz="1600" u="none" strike="noStrike" dirty="0">
                          <a:effectLst/>
                        </a:rPr>
                        <a:t>50</a:t>
                      </a:r>
                      <a:endParaRPr lang="en-ZA" sz="16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ZA" sz="1600" u="none" strike="noStrike" dirty="0">
                          <a:effectLst/>
                        </a:rPr>
                        <a:t>0 – </a:t>
                      </a:r>
                      <a:r>
                        <a:rPr lang="en-ZA" sz="1600" u="none" strike="noStrike" dirty="0" smtClean="0">
                          <a:effectLst/>
                        </a:rPr>
                        <a:t>RUs </a:t>
                      </a:r>
                      <a:r>
                        <a:rPr lang="en-ZA" sz="1600" u="none" strike="noStrike" dirty="0">
                          <a:effectLst/>
                        </a:rPr>
                        <a:t>where no resource quality information exists</a:t>
                      </a:r>
                      <a:endParaRPr lang="en-ZA" sz="1600" b="0" i="0" u="none" strike="noStrike" dirty="0">
                        <a:solidFill>
                          <a:srgbClr val="000000"/>
                        </a:solidFill>
                        <a:effectLst/>
                        <a:latin typeface="Calibri" panose="020F0502020204030204" pitchFamily="34" charset="0"/>
                      </a:endParaRPr>
                    </a:p>
                  </a:txBody>
                  <a:tcPr marL="0" marR="0" marT="0" marB="0" anchor="ctr"/>
                </a:tc>
              </a:tr>
              <a:tr h="747404">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ctr"/>
                      <a:r>
                        <a:rPr lang="en-ZA" sz="1600" u="none" strike="noStrike" dirty="0">
                          <a:effectLst/>
                        </a:rPr>
                        <a:t>0.5 – </a:t>
                      </a:r>
                      <a:r>
                        <a:rPr lang="en-ZA" sz="1600" u="none" strike="noStrike" dirty="0" smtClean="0">
                          <a:effectLst/>
                        </a:rPr>
                        <a:t>RUs </a:t>
                      </a:r>
                      <a:r>
                        <a:rPr lang="en-ZA" sz="1600" u="none" strike="noStrike" dirty="0">
                          <a:effectLst/>
                        </a:rPr>
                        <a:t>for which a moderate level of resource quality information exists (1-4 points)</a:t>
                      </a:r>
                      <a:endParaRPr lang="en-ZA" sz="1600" b="0" i="0" u="none" strike="noStrike" dirty="0">
                        <a:solidFill>
                          <a:srgbClr val="000000"/>
                        </a:solidFill>
                        <a:effectLst/>
                        <a:latin typeface="Calibri" panose="020F0502020204030204" pitchFamily="34" charset="0"/>
                      </a:endParaRPr>
                    </a:p>
                  </a:txBody>
                  <a:tcPr marL="0" marR="0" marT="0" marB="0" anchor="ctr"/>
                </a:tc>
              </a:tr>
              <a:tr h="747404">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ctr"/>
                      <a:r>
                        <a:rPr lang="en-ZA" sz="1600" u="none" strike="noStrike" dirty="0">
                          <a:effectLst/>
                        </a:rPr>
                        <a:t>1 – </a:t>
                      </a:r>
                      <a:r>
                        <a:rPr lang="en-ZA" sz="1600" u="none" strike="noStrike" dirty="0" smtClean="0">
                          <a:effectLst/>
                        </a:rPr>
                        <a:t>RUs </a:t>
                      </a:r>
                      <a:r>
                        <a:rPr lang="en-ZA" sz="1600" u="none" strike="noStrike" dirty="0">
                          <a:effectLst/>
                        </a:rPr>
                        <a:t>for which there is a good availability of resource quality information (&gt;4 points)</a:t>
                      </a:r>
                      <a:endParaRPr lang="en-ZA" sz="1600" b="0" i="0" u="none" strike="noStrike" dirty="0">
                        <a:solidFill>
                          <a:srgbClr val="000000"/>
                        </a:solidFill>
                        <a:effectLst/>
                        <a:latin typeface="Calibri" panose="020F0502020204030204" pitchFamily="34" charset="0"/>
                      </a:endParaRPr>
                    </a:p>
                  </a:txBody>
                  <a:tcPr marL="0" marR="0" marT="0" marB="0" anchor="ctr"/>
                </a:tc>
              </a:tr>
              <a:tr h="568339">
                <a:tc vMerge="1">
                  <a:txBody>
                    <a:bodyPr/>
                    <a:lstStyle/>
                    <a:p>
                      <a:endParaRPr lang="en-ZA"/>
                    </a:p>
                  </a:txBody>
                  <a:tcPr/>
                </a:tc>
                <a:tc vMerge="1">
                  <a:txBody>
                    <a:bodyPr/>
                    <a:lstStyle/>
                    <a:p>
                      <a:endParaRPr lang="en-ZA"/>
                    </a:p>
                  </a:txBody>
                  <a:tcPr/>
                </a:tc>
                <a:tc rowSpan="3">
                  <a:txBody>
                    <a:bodyPr/>
                    <a:lstStyle/>
                    <a:p>
                      <a:pPr algn="l" fontAlgn="ctr"/>
                      <a:r>
                        <a:rPr lang="en-ZA" sz="1600" u="none" strike="noStrike">
                          <a:effectLst/>
                        </a:rPr>
                        <a:t>Availability of water level monitoring data (DWA monitoring boreholes) located within RU?</a:t>
                      </a:r>
                      <a:endParaRPr lang="en-ZA" sz="1600" b="0" i="0" u="none" strike="noStrike">
                        <a:solidFill>
                          <a:srgbClr val="000000"/>
                        </a:solidFill>
                        <a:effectLst/>
                        <a:latin typeface="Calibri" panose="020F0502020204030204" pitchFamily="34" charset="0"/>
                      </a:endParaRPr>
                    </a:p>
                  </a:txBody>
                  <a:tcPr marL="0" marR="0" marT="0" marB="0" anchor="ctr"/>
                </a:tc>
                <a:tc rowSpan="3">
                  <a:txBody>
                    <a:bodyPr/>
                    <a:lstStyle/>
                    <a:p>
                      <a:pPr algn="ctr" fontAlgn="ctr"/>
                      <a:r>
                        <a:rPr lang="en-ZA" sz="1600" u="none" strike="noStrike" dirty="0">
                          <a:effectLst/>
                        </a:rPr>
                        <a:t>50</a:t>
                      </a:r>
                      <a:endParaRPr lang="en-ZA" sz="16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ZA" sz="1600" u="none" strike="noStrike" dirty="0">
                          <a:effectLst/>
                        </a:rPr>
                        <a:t>0 – </a:t>
                      </a:r>
                      <a:r>
                        <a:rPr lang="en-ZA" sz="1600" u="none" strike="noStrike" dirty="0" smtClean="0">
                          <a:effectLst/>
                        </a:rPr>
                        <a:t>RUs </a:t>
                      </a:r>
                      <a:r>
                        <a:rPr lang="en-ZA" sz="1600" u="none" strike="noStrike" dirty="0">
                          <a:effectLst/>
                        </a:rPr>
                        <a:t>where no water level information exists</a:t>
                      </a:r>
                      <a:endParaRPr lang="en-ZA" sz="1600" b="0" i="0" u="none" strike="noStrike" dirty="0">
                        <a:solidFill>
                          <a:srgbClr val="000000"/>
                        </a:solidFill>
                        <a:effectLst/>
                        <a:latin typeface="Calibri" panose="020F0502020204030204" pitchFamily="34" charset="0"/>
                      </a:endParaRPr>
                    </a:p>
                  </a:txBody>
                  <a:tcPr marL="0" marR="0" marT="0" marB="0" anchor="ctr"/>
                </a:tc>
              </a:tr>
              <a:tr h="747404">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ctr"/>
                      <a:r>
                        <a:rPr lang="en-ZA" sz="1600" u="none" strike="noStrike" dirty="0">
                          <a:effectLst/>
                        </a:rPr>
                        <a:t>0.5 – </a:t>
                      </a:r>
                      <a:r>
                        <a:rPr lang="en-ZA" sz="1600" u="none" strike="noStrike" dirty="0" smtClean="0">
                          <a:effectLst/>
                        </a:rPr>
                        <a:t>RUs </a:t>
                      </a:r>
                      <a:r>
                        <a:rPr lang="en-ZA" sz="1600" u="none" strike="noStrike" dirty="0">
                          <a:effectLst/>
                        </a:rPr>
                        <a:t>for which a moderate level of water level information exists (1-4 points)</a:t>
                      </a:r>
                      <a:endParaRPr lang="en-ZA" sz="1600" b="0" i="0" u="none" strike="noStrike" dirty="0">
                        <a:solidFill>
                          <a:srgbClr val="000000"/>
                        </a:solidFill>
                        <a:effectLst/>
                        <a:latin typeface="Calibri" panose="020F0502020204030204" pitchFamily="34" charset="0"/>
                      </a:endParaRPr>
                    </a:p>
                  </a:txBody>
                  <a:tcPr marL="0" marR="0" marT="0" marB="0" anchor="ctr"/>
                </a:tc>
              </a:tr>
              <a:tr h="747404">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ctr"/>
                      <a:r>
                        <a:rPr lang="en-ZA" sz="1600" u="none" strike="noStrike" dirty="0">
                          <a:effectLst/>
                        </a:rPr>
                        <a:t>1 – </a:t>
                      </a:r>
                      <a:r>
                        <a:rPr lang="en-ZA" sz="1600" u="none" strike="noStrike" dirty="0" smtClean="0">
                          <a:effectLst/>
                        </a:rPr>
                        <a:t>RUs </a:t>
                      </a:r>
                      <a:r>
                        <a:rPr lang="en-ZA" sz="1600" u="none" strike="noStrike" dirty="0">
                          <a:effectLst/>
                        </a:rPr>
                        <a:t>for which there is a good availability of water level information (&gt;4 points)</a:t>
                      </a:r>
                      <a:endParaRPr lang="en-ZA" sz="1600" b="0" i="0" u="none" strike="noStrike" dirty="0">
                        <a:solidFill>
                          <a:srgbClr val="000000"/>
                        </a:solidFill>
                        <a:effectLst/>
                        <a:latin typeface="Calibri" panose="020F0502020204030204" pitchFamily="34" charset="0"/>
                      </a:endParaRPr>
                    </a:p>
                  </a:txBody>
                  <a:tcPr marL="0" marR="0" marT="0" marB="0" anchor="ctr"/>
                </a:tc>
              </a:tr>
            </a:tbl>
          </a:graphicData>
        </a:graphic>
      </p:graphicFrame>
    </p:spTree>
    <p:extLst>
      <p:ext uri="{BB962C8B-B14F-4D97-AF65-F5344CB8AC3E}">
        <p14:creationId xmlns:p14="http://schemas.microsoft.com/office/powerpoint/2010/main" val="3425220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32490" t="33913"/>
          <a:stretch/>
        </p:blipFill>
        <p:spPr>
          <a:xfrm>
            <a:off x="1382486" y="740725"/>
            <a:ext cx="7641772" cy="5732799"/>
          </a:xfrm>
        </p:spPr>
      </p:pic>
      <p:sp>
        <p:nvSpPr>
          <p:cNvPr id="2" name="Title 1"/>
          <p:cNvSpPr>
            <a:spLocks noGrp="1"/>
          </p:cNvSpPr>
          <p:nvPr>
            <p:ph type="title"/>
          </p:nvPr>
        </p:nvSpPr>
        <p:spPr>
          <a:xfrm>
            <a:off x="65314" y="82139"/>
            <a:ext cx="7014754" cy="1143000"/>
          </a:xfrm>
        </p:spPr>
        <p:txBody>
          <a:bodyPr/>
          <a:lstStyle/>
          <a:p>
            <a:pPr algn="l"/>
            <a:r>
              <a:rPr lang="en-ZA" sz="3600" dirty="0" smtClean="0"/>
              <a:t>Current DWS monitoring (HYDSTRA, WMS)</a:t>
            </a:r>
            <a:endParaRPr lang="en-ZA" sz="3600" dirty="0"/>
          </a:p>
        </p:txBody>
      </p:sp>
      <p:grpSp>
        <p:nvGrpSpPr>
          <p:cNvPr id="8" name="Group 7"/>
          <p:cNvGrpSpPr/>
          <p:nvPr/>
        </p:nvGrpSpPr>
        <p:grpSpPr>
          <a:xfrm>
            <a:off x="1505990" y="5735321"/>
            <a:ext cx="1177108" cy="456474"/>
            <a:chOff x="775064" y="5468983"/>
            <a:chExt cx="1177108" cy="456474"/>
          </a:xfrm>
        </p:grpSpPr>
        <p:sp>
          <p:nvSpPr>
            <p:cNvPr id="5" name="Rectangle 4"/>
            <p:cNvSpPr/>
            <p:nvPr/>
          </p:nvSpPr>
          <p:spPr>
            <a:xfrm>
              <a:off x="775064" y="5468983"/>
              <a:ext cx="1177108" cy="456474"/>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r"/>
              <a:r>
                <a:rPr lang="en-ZA" sz="1200" dirty="0" smtClean="0"/>
                <a:t>Water quality</a:t>
              </a:r>
            </a:p>
            <a:p>
              <a:pPr algn="r"/>
              <a:r>
                <a:rPr lang="en-ZA" sz="1200" dirty="0" smtClean="0"/>
                <a:t>Water level</a:t>
              </a:r>
              <a:endParaRPr lang="en-ZA" sz="1200" dirty="0"/>
            </a:p>
          </p:txBody>
        </p:sp>
        <p:sp>
          <p:nvSpPr>
            <p:cNvPr id="6" name="Rectangle 5"/>
            <p:cNvSpPr/>
            <p:nvPr/>
          </p:nvSpPr>
          <p:spPr>
            <a:xfrm>
              <a:off x="867230" y="5576389"/>
              <a:ext cx="45719" cy="51526"/>
            </a:xfrm>
            <a:prstGeom prst="rect">
              <a:avLst/>
            </a:prstGeom>
            <a:solidFill>
              <a:srgbClr val="FFFF00"/>
            </a:solidFill>
            <a:ln w="3175"/>
          </p:spPr>
          <p:style>
            <a:lnRef idx="2">
              <a:schemeClr val="dk1"/>
            </a:lnRef>
            <a:fillRef idx="1">
              <a:schemeClr val="lt1"/>
            </a:fillRef>
            <a:effectRef idx="0">
              <a:schemeClr val="dk1"/>
            </a:effectRef>
            <a:fontRef idx="minor">
              <a:schemeClr val="dk1"/>
            </a:fontRef>
          </p:style>
          <p:txBody>
            <a:bodyPr rtlCol="0" anchor="ctr"/>
            <a:lstStyle/>
            <a:p>
              <a:pPr algn="ctr"/>
              <a:endParaRPr lang="en-ZA"/>
            </a:p>
          </p:txBody>
        </p:sp>
        <p:sp>
          <p:nvSpPr>
            <p:cNvPr id="7" name="Oval 6"/>
            <p:cNvSpPr/>
            <p:nvPr/>
          </p:nvSpPr>
          <p:spPr>
            <a:xfrm>
              <a:off x="867230" y="5736771"/>
              <a:ext cx="45719" cy="45719"/>
            </a:xfrm>
            <a:prstGeom prst="ellipse">
              <a:avLst/>
            </a:prstGeom>
            <a:solidFill>
              <a:schemeClr val="accent1">
                <a:lumMod val="60000"/>
                <a:lumOff val="40000"/>
              </a:schemeClr>
            </a:solidFill>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ZA"/>
            </a:p>
          </p:txBody>
        </p:sp>
      </p:grpSp>
    </p:spTree>
    <p:extLst>
      <p:ext uri="{BB962C8B-B14F-4D97-AF65-F5344CB8AC3E}">
        <p14:creationId xmlns:p14="http://schemas.microsoft.com/office/powerpoint/2010/main" val="26947495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Prioritisation </a:t>
            </a:r>
            <a:r>
              <a:rPr lang="en-ZA" dirty="0" smtClean="0"/>
              <a:t>scoring</a:t>
            </a:r>
            <a:endParaRPr lang="en-ZA" dirty="0"/>
          </a:p>
        </p:txBody>
      </p:sp>
      <p:sp>
        <p:nvSpPr>
          <p:cNvPr id="3" name="Content Placeholder 2"/>
          <p:cNvSpPr>
            <a:spLocks noGrp="1"/>
          </p:cNvSpPr>
          <p:nvPr>
            <p:ph idx="1"/>
          </p:nvPr>
        </p:nvSpPr>
        <p:spPr/>
        <p:txBody>
          <a:bodyPr/>
          <a:lstStyle/>
          <a:p>
            <a:r>
              <a:rPr lang="en-ZA" sz="2800" dirty="0" smtClean="0"/>
              <a:t>Only </a:t>
            </a:r>
            <a:r>
              <a:rPr lang="en-ZA" sz="2800" dirty="0"/>
              <a:t>one rating can be applied per resource </a:t>
            </a:r>
            <a:r>
              <a:rPr lang="en-ZA" sz="2800" dirty="0" smtClean="0"/>
              <a:t>unit, whereas </a:t>
            </a:r>
            <a:r>
              <a:rPr lang="en-ZA" sz="2800" dirty="0"/>
              <a:t>the sub-criteria can have a spatial </a:t>
            </a:r>
            <a:r>
              <a:rPr lang="en-ZA" sz="2800" dirty="0" smtClean="0"/>
              <a:t>variability. The </a:t>
            </a:r>
            <a:r>
              <a:rPr lang="en-ZA" sz="2800" dirty="0"/>
              <a:t>sub-criteria category which covers the largest part of the resource </a:t>
            </a:r>
            <a:r>
              <a:rPr lang="en-ZA" sz="2800" dirty="0" smtClean="0"/>
              <a:t>unit, or a worst case, was applied.</a:t>
            </a:r>
          </a:p>
          <a:p>
            <a:r>
              <a:rPr lang="en-ZA" sz="2800" dirty="0" smtClean="0"/>
              <a:t>Score: 0 – 100 </a:t>
            </a:r>
          </a:p>
          <a:p>
            <a:r>
              <a:rPr lang="en-ZA" sz="2800" dirty="0" smtClean="0"/>
              <a:t>Score divided </a:t>
            </a:r>
            <a:r>
              <a:rPr lang="en-ZA" sz="2800" dirty="0"/>
              <a:t>into three categories based on the distribution of the final scores</a:t>
            </a:r>
            <a:endParaRPr lang="en-ZA" sz="2800" dirty="0" smtClean="0"/>
          </a:p>
          <a:p>
            <a:pPr lvl="1"/>
            <a:r>
              <a:rPr lang="en-ZA" sz="2000" dirty="0" smtClean="0"/>
              <a:t>1 (not </a:t>
            </a:r>
            <a:r>
              <a:rPr lang="en-ZA" sz="2000" dirty="0"/>
              <a:t>priority</a:t>
            </a:r>
            <a:r>
              <a:rPr lang="en-ZA" sz="2000" dirty="0" smtClean="0"/>
              <a:t>)   - &lt;18   [57, or 27%]</a:t>
            </a:r>
          </a:p>
          <a:p>
            <a:pPr lvl="1"/>
            <a:r>
              <a:rPr lang="en-ZA" sz="2000" dirty="0" smtClean="0"/>
              <a:t>2 </a:t>
            </a:r>
            <a:r>
              <a:rPr lang="en-ZA" sz="2000" dirty="0"/>
              <a:t>(low priority</a:t>
            </a:r>
            <a:r>
              <a:rPr lang="en-ZA" sz="2000" dirty="0" smtClean="0"/>
              <a:t>)  -  18 – 35.25   [121, or 58%]</a:t>
            </a:r>
          </a:p>
          <a:p>
            <a:pPr lvl="1"/>
            <a:r>
              <a:rPr lang="en-ZA" sz="2000" dirty="0" smtClean="0"/>
              <a:t>3 </a:t>
            </a:r>
            <a:r>
              <a:rPr lang="en-ZA" sz="2000" dirty="0"/>
              <a:t>(high priority</a:t>
            </a:r>
            <a:r>
              <a:rPr lang="en-ZA" sz="2000" dirty="0" smtClean="0"/>
              <a:t>)  - &gt;35.25    [32, or 15%]</a:t>
            </a:r>
            <a:endParaRPr lang="en-ZA" sz="2000" dirty="0"/>
          </a:p>
        </p:txBody>
      </p:sp>
    </p:spTree>
    <p:extLst>
      <p:ext uri="{BB962C8B-B14F-4D97-AF65-F5344CB8AC3E}">
        <p14:creationId xmlns:p14="http://schemas.microsoft.com/office/powerpoint/2010/main" val="230957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Prioritisation </a:t>
            </a:r>
            <a:r>
              <a:rPr lang="en-ZA" dirty="0" smtClean="0"/>
              <a:t>scoring</a:t>
            </a:r>
            <a:endParaRPr lang="en-ZA" dirty="0"/>
          </a:p>
        </p:txBody>
      </p:sp>
      <p:sp>
        <p:nvSpPr>
          <p:cNvPr id="3" name="Content Placeholder 2"/>
          <p:cNvSpPr>
            <a:spLocks noGrp="1"/>
          </p:cNvSpPr>
          <p:nvPr>
            <p:ph idx="1"/>
          </p:nvPr>
        </p:nvSpPr>
        <p:spPr/>
        <p:txBody>
          <a:bodyPr/>
          <a:lstStyle/>
          <a:p>
            <a:r>
              <a:rPr lang="en-ZA" sz="2800" dirty="0" smtClean="0"/>
              <a:t>Diverted from this scoring where:</a:t>
            </a:r>
          </a:p>
          <a:p>
            <a:pPr lvl="1"/>
            <a:r>
              <a:rPr lang="en-ZA" sz="2400" dirty="0"/>
              <a:t>in GRUs with no quaternary catchments scoring a “3”, the quaternary catchment with the highest score </a:t>
            </a:r>
            <a:r>
              <a:rPr lang="en-ZA" sz="2400" dirty="0" smtClean="0"/>
              <a:t>within </a:t>
            </a:r>
            <a:r>
              <a:rPr lang="en-ZA" sz="2400" dirty="0"/>
              <a:t>that GRU was manually assigned a “3”. </a:t>
            </a:r>
            <a:r>
              <a:rPr lang="en-ZA" sz="2400" dirty="0" smtClean="0"/>
              <a:t>(Red)</a:t>
            </a:r>
          </a:p>
          <a:p>
            <a:pPr lvl="1"/>
            <a:r>
              <a:rPr lang="en-ZA" sz="2400" dirty="0" smtClean="0"/>
              <a:t>Scoring resulted </a:t>
            </a:r>
            <a:r>
              <a:rPr lang="en-ZA" sz="2400" dirty="0"/>
              <a:t>with a </a:t>
            </a:r>
            <a:r>
              <a:rPr lang="en-ZA" sz="2400" dirty="0" smtClean="0"/>
              <a:t>“</a:t>
            </a:r>
            <a:r>
              <a:rPr lang="en-ZA" sz="2400" dirty="0"/>
              <a:t>3”; however no data exists on which to base </a:t>
            </a:r>
            <a:r>
              <a:rPr lang="en-ZA" sz="2400" dirty="0" smtClean="0"/>
              <a:t>RQOs, demoted to “2”</a:t>
            </a:r>
            <a:endParaRPr lang="en-ZA" sz="2400" dirty="0"/>
          </a:p>
        </p:txBody>
      </p:sp>
    </p:spTree>
    <p:extLst>
      <p:ext uri="{BB962C8B-B14F-4D97-AF65-F5344CB8AC3E}">
        <p14:creationId xmlns:p14="http://schemas.microsoft.com/office/powerpoint/2010/main" val="10887093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7469" y="354149"/>
            <a:ext cx="3275214" cy="1143000"/>
          </a:xfrm>
        </p:spPr>
        <p:txBody>
          <a:bodyPr/>
          <a:lstStyle/>
          <a:p>
            <a:pPr algn="r"/>
            <a:r>
              <a:rPr lang="en-ZA" sz="3200" dirty="0"/>
              <a:t>Prioritisation </a:t>
            </a:r>
            <a:r>
              <a:rPr lang="en-ZA" sz="3200" dirty="0" smtClean="0"/>
              <a:t>results</a:t>
            </a:r>
            <a:endParaRPr lang="en-ZA" sz="32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83702626"/>
              </p:ext>
            </p:extLst>
          </p:nvPr>
        </p:nvGraphicFramePr>
        <p:xfrm>
          <a:off x="39759" y="354149"/>
          <a:ext cx="6609520" cy="6312898"/>
        </p:xfrm>
        <a:graphic>
          <a:graphicData uri="http://schemas.openxmlformats.org/drawingml/2006/table">
            <a:tbl>
              <a:tblPr>
                <a:tableStyleId>{5C22544A-7EE6-4342-B048-85BDC9FD1C3A}</a:tableStyleId>
              </a:tblPr>
              <a:tblGrid>
                <a:gridCol w="2564294"/>
                <a:gridCol w="655983"/>
                <a:gridCol w="715617"/>
                <a:gridCol w="1580322"/>
                <a:gridCol w="1093304"/>
              </a:tblGrid>
              <a:tr h="418013">
                <a:tc>
                  <a:txBody>
                    <a:bodyPr/>
                    <a:lstStyle/>
                    <a:p>
                      <a:pPr algn="l" fontAlgn="b"/>
                      <a:r>
                        <a:rPr lang="en-ZA" sz="1600" b="1" u="none" strike="noStrike" dirty="0">
                          <a:effectLst/>
                        </a:rPr>
                        <a:t>IUA</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b="1" u="none" strike="noStrike" dirty="0">
                          <a:effectLst/>
                        </a:rPr>
                        <a:t>GRU</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b="1" u="none" strike="noStrike" dirty="0" err="1">
                          <a:effectLst/>
                        </a:rPr>
                        <a:t>Quat</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b="1" u="none" strike="noStrike" dirty="0">
                          <a:effectLst/>
                        </a:rPr>
                        <a:t>RU </a:t>
                      </a:r>
                      <a:r>
                        <a:rPr lang="en-ZA" sz="1600" b="1" u="none" strike="noStrike" dirty="0" smtClean="0">
                          <a:effectLst/>
                        </a:rPr>
                        <a:t>PRIORITY</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b="1" u="none" strike="noStrike" dirty="0">
                          <a:effectLst/>
                        </a:rPr>
                        <a:t>SCORE</a:t>
                      </a:r>
                      <a:endParaRPr lang="en-ZA" sz="1600" b="1" i="0" u="none" strike="noStrike" dirty="0">
                        <a:solidFill>
                          <a:srgbClr val="000000"/>
                        </a:solidFill>
                        <a:effectLst/>
                        <a:latin typeface="Calibri" panose="020F0502020204030204" pitchFamily="34" charset="0"/>
                      </a:endParaRPr>
                    </a:p>
                  </a:txBody>
                  <a:tcPr marL="0" marR="0" marT="0" marB="0" anchor="b"/>
                </a:tc>
              </a:tr>
              <a:tr h="69788">
                <a:tc>
                  <a:txBody>
                    <a:bodyPr/>
                    <a:lstStyle/>
                    <a:p>
                      <a:pPr algn="l" fontAlgn="b"/>
                      <a:r>
                        <a:rPr lang="en-ZA" sz="1600" b="0" i="0" u="none" strike="noStrike" dirty="0">
                          <a:solidFill>
                            <a:srgbClr val="000000"/>
                          </a:solidFill>
                          <a:effectLst/>
                          <a:latin typeface="Calibri" panose="020F0502020204030204" pitchFamily="34" charset="0"/>
                        </a:rPr>
                        <a:t>[Berg]</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BO-1</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 G40A </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3</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38.5</a:t>
                      </a:r>
                    </a:p>
                  </a:txBody>
                  <a:tcPr marL="0" marR="0" marT="0" marB="0" anchor="b"/>
                </a:tc>
              </a:tr>
              <a:tr h="126193">
                <a:tc>
                  <a:txBody>
                    <a:bodyPr/>
                    <a:lstStyle/>
                    <a:p>
                      <a:pPr algn="l" fontAlgn="b"/>
                      <a:r>
                        <a:rPr lang="en-ZA" sz="1600" b="0" i="0" u="none" strike="noStrike">
                          <a:solidFill>
                            <a:srgbClr val="000000"/>
                          </a:solidFill>
                          <a:effectLst/>
                          <a:latin typeface="Calibri" panose="020F0502020204030204" pitchFamily="34" charset="0"/>
                        </a:rPr>
                        <a:t>Overberg West</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BO-1</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 G40C </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3</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48.3</a:t>
                      </a:r>
                    </a:p>
                  </a:txBody>
                  <a:tcPr marL="0" marR="0" marT="0" marB="0" anchor="b"/>
                </a:tc>
              </a:tr>
              <a:tr h="126193">
                <a:tc>
                  <a:txBody>
                    <a:bodyPr/>
                    <a:lstStyle/>
                    <a:p>
                      <a:pPr algn="l" fontAlgn="b"/>
                      <a:r>
                        <a:rPr lang="en-ZA" sz="1600" b="0" i="0" u="none" strike="noStrike">
                          <a:solidFill>
                            <a:srgbClr val="000000"/>
                          </a:solidFill>
                          <a:effectLst/>
                          <a:latin typeface="Calibri" panose="020F0502020204030204" pitchFamily="34" charset="0"/>
                        </a:rPr>
                        <a:t>Overberg West</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BO-1</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 G40D </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3</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42.3</a:t>
                      </a:r>
                    </a:p>
                  </a:txBody>
                  <a:tcPr marL="0" marR="0" marT="0" marB="0" anchor="b"/>
                </a:tc>
              </a:tr>
              <a:tr h="189289">
                <a:tc>
                  <a:txBody>
                    <a:bodyPr/>
                    <a:lstStyle/>
                    <a:p>
                      <a:pPr algn="l" fontAlgn="b"/>
                      <a:r>
                        <a:rPr lang="en-ZA" sz="1600" b="0" i="0" u="none" strike="noStrike">
                          <a:solidFill>
                            <a:srgbClr val="000000"/>
                          </a:solidFill>
                          <a:effectLst/>
                          <a:latin typeface="Calibri" panose="020F0502020204030204" pitchFamily="34" charset="0"/>
                        </a:rPr>
                        <a:t>Overberg West Coastal</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BO-2</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 G40H </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3</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39.3</a:t>
                      </a:r>
                    </a:p>
                  </a:txBody>
                  <a:tcPr marL="0" marR="0" marT="0" marB="0" anchor="b"/>
                </a:tc>
              </a:tr>
              <a:tr h="189289">
                <a:tc>
                  <a:txBody>
                    <a:bodyPr/>
                    <a:lstStyle/>
                    <a:p>
                      <a:pPr algn="l" fontAlgn="b"/>
                      <a:r>
                        <a:rPr lang="en-ZA" sz="1600" b="0" i="0" u="none" strike="noStrike" dirty="0">
                          <a:solidFill>
                            <a:srgbClr val="000000"/>
                          </a:solidFill>
                          <a:effectLst/>
                          <a:latin typeface="Calibri" panose="020F0502020204030204" pitchFamily="34" charset="0"/>
                        </a:rPr>
                        <a:t>Overberg East Fynbos</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BO-3</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 G50B </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3</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47.5</a:t>
                      </a:r>
                    </a:p>
                  </a:txBody>
                  <a:tcPr marL="0" marR="0" marT="0" marB="0" anchor="b"/>
                </a:tc>
              </a:tr>
              <a:tr h="252385">
                <a:tc>
                  <a:txBody>
                    <a:bodyPr/>
                    <a:lstStyle/>
                    <a:p>
                      <a:pPr algn="l" fontAlgn="b"/>
                      <a:r>
                        <a:rPr lang="en-ZA" sz="1600" b="0" i="0" u="none" strike="noStrike">
                          <a:solidFill>
                            <a:srgbClr val="000000"/>
                          </a:solidFill>
                          <a:effectLst/>
                          <a:latin typeface="Calibri" panose="020F0502020204030204" pitchFamily="34" charset="0"/>
                        </a:rPr>
                        <a:t>Overberg East Renosterveld</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BO-3</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 G50D </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3</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42.5</a:t>
                      </a:r>
                    </a:p>
                  </a:txBody>
                  <a:tcPr marL="0" marR="0" marT="0" marB="0" anchor="b"/>
                </a:tc>
              </a:tr>
              <a:tr h="189289">
                <a:tc>
                  <a:txBody>
                    <a:bodyPr/>
                    <a:lstStyle/>
                    <a:p>
                      <a:pPr algn="l" fontAlgn="b"/>
                      <a:r>
                        <a:rPr lang="en-ZA" sz="1600" b="0" i="0" u="none" strike="noStrike">
                          <a:solidFill>
                            <a:srgbClr val="000000"/>
                          </a:solidFill>
                          <a:effectLst/>
                          <a:latin typeface="Calibri" panose="020F0502020204030204" pitchFamily="34" charset="0"/>
                        </a:rPr>
                        <a:t>Overberg East Fynbos</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BO-3</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 G50E </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3</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53.8</a:t>
                      </a:r>
                    </a:p>
                  </a:txBody>
                  <a:tcPr marL="0" marR="0" marT="0" marB="0" anchor="b"/>
                </a:tc>
              </a:tr>
              <a:tr h="189289">
                <a:tc>
                  <a:txBody>
                    <a:bodyPr/>
                    <a:lstStyle/>
                    <a:p>
                      <a:pPr algn="l" fontAlgn="b"/>
                      <a:r>
                        <a:rPr lang="en-ZA" sz="1600" b="0" i="0" u="none" strike="noStrike" dirty="0">
                          <a:solidFill>
                            <a:srgbClr val="000000"/>
                          </a:solidFill>
                          <a:effectLst/>
                          <a:latin typeface="Calibri" panose="020F0502020204030204" pitchFamily="34" charset="0"/>
                        </a:rPr>
                        <a:t>Upper </a:t>
                      </a:r>
                      <a:r>
                        <a:rPr lang="en-ZA" sz="1600" b="0" i="0" u="none" strike="noStrike" dirty="0" err="1">
                          <a:solidFill>
                            <a:srgbClr val="000000"/>
                          </a:solidFill>
                          <a:effectLst/>
                          <a:latin typeface="Calibri" panose="020F0502020204030204" pitchFamily="34" charset="0"/>
                        </a:rPr>
                        <a:t>Breede</a:t>
                      </a:r>
                      <a:r>
                        <a:rPr lang="en-ZA" sz="1600" b="0" i="0" u="none" strike="noStrike" dirty="0">
                          <a:solidFill>
                            <a:srgbClr val="000000"/>
                          </a:solidFill>
                          <a:effectLst/>
                          <a:latin typeface="Calibri" panose="020F0502020204030204" pitchFamily="34" charset="0"/>
                        </a:rPr>
                        <a:t> Tributaries</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BB-1</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 H10A </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3</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35.5</a:t>
                      </a:r>
                    </a:p>
                  </a:txBody>
                  <a:tcPr marL="0" marR="0" marT="0" marB="0" anchor="b"/>
                </a:tc>
              </a:tr>
              <a:tr h="189289">
                <a:tc>
                  <a:txBody>
                    <a:bodyPr/>
                    <a:lstStyle/>
                    <a:p>
                      <a:pPr algn="l" fontAlgn="b"/>
                      <a:r>
                        <a:rPr lang="en-ZA" sz="1600" b="0" i="0" u="none" strike="noStrike" dirty="0">
                          <a:solidFill>
                            <a:srgbClr val="000000"/>
                          </a:solidFill>
                          <a:effectLst/>
                          <a:latin typeface="Calibri" panose="020F0502020204030204" pitchFamily="34" charset="0"/>
                        </a:rPr>
                        <a:t>Upper </a:t>
                      </a:r>
                      <a:r>
                        <a:rPr lang="en-ZA" sz="1600" b="0" i="0" u="none" strike="noStrike" dirty="0" err="1">
                          <a:solidFill>
                            <a:srgbClr val="000000"/>
                          </a:solidFill>
                          <a:effectLst/>
                          <a:latin typeface="Calibri" panose="020F0502020204030204" pitchFamily="34" charset="0"/>
                        </a:rPr>
                        <a:t>Breede</a:t>
                      </a:r>
                      <a:r>
                        <a:rPr lang="en-ZA" sz="1600" b="0" i="0" u="none" strike="noStrike" dirty="0">
                          <a:solidFill>
                            <a:srgbClr val="000000"/>
                          </a:solidFill>
                          <a:effectLst/>
                          <a:latin typeface="Calibri" panose="020F0502020204030204" pitchFamily="34" charset="0"/>
                        </a:rPr>
                        <a:t> Tributaries</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BB-1</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 H10B </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3</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40.0</a:t>
                      </a:r>
                    </a:p>
                  </a:txBody>
                  <a:tcPr marL="0" marR="0" marT="0" marB="0" anchor="b"/>
                </a:tc>
              </a:tr>
              <a:tr h="189289">
                <a:tc>
                  <a:txBody>
                    <a:bodyPr/>
                    <a:lstStyle/>
                    <a:p>
                      <a:pPr algn="l" fontAlgn="b"/>
                      <a:r>
                        <a:rPr lang="en-ZA" sz="1600" b="0" i="0" u="none" strike="noStrike">
                          <a:solidFill>
                            <a:srgbClr val="000000"/>
                          </a:solidFill>
                          <a:effectLst/>
                          <a:latin typeface="Calibri" panose="020F0502020204030204" pitchFamily="34" charset="0"/>
                        </a:rPr>
                        <a:t>Upper Breede Tributaries</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BB-1</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 H10C </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3</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58.8</a:t>
                      </a:r>
                    </a:p>
                  </a:txBody>
                  <a:tcPr marL="0" marR="0" marT="0" marB="0" anchor="b"/>
                </a:tc>
              </a:tr>
              <a:tr h="189289">
                <a:tc>
                  <a:txBody>
                    <a:bodyPr/>
                    <a:lstStyle/>
                    <a:p>
                      <a:pPr algn="l" fontAlgn="b"/>
                      <a:r>
                        <a:rPr lang="en-ZA" sz="1600" b="0" i="0" u="none" strike="noStrike">
                          <a:solidFill>
                            <a:srgbClr val="000000"/>
                          </a:solidFill>
                          <a:effectLst/>
                          <a:latin typeface="Calibri" panose="020F0502020204030204" pitchFamily="34" charset="0"/>
                        </a:rPr>
                        <a:t>Upper Breede Tributaries</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BB-3</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 H10F </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3</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45.3</a:t>
                      </a:r>
                    </a:p>
                  </a:txBody>
                  <a:tcPr marL="0" marR="0" marT="0" marB="0" anchor="b"/>
                </a:tc>
              </a:tr>
              <a:tr h="189289">
                <a:tc>
                  <a:txBody>
                    <a:bodyPr/>
                    <a:lstStyle/>
                    <a:p>
                      <a:pPr algn="l" fontAlgn="b"/>
                      <a:r>
                        <a:rPr lang="en-ZA" sz="1600" b="0" i="0" u="none" strike="noStrike">
                          <a:solidFill>
                            <a:srgbClr val="000000"/>
                          </a:solidFill>
                          <a:effectLst/>
                          <a:latin typeface="Calibri" panose="020F0502020204030204" pitchFamily="34" charset="0"/>
                        </a:rPr>
                        <a:t>Breede Working Tributaries</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BB-3</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 H10G </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3</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51.3</a:t>
                      </a:r>
                    </a:p>
                  </a:txBody>
                  <a:tcPr marL="0" marR="0" marT="0" marB="0" anchor="b"/>
                </a:tc>
              </a:tr>
              <a:tr h="189289">
                <a:tc>
                  <a:txBody>
                    <a:bodyPr/>
                    <a:lstStyle/>
                    <a:p>
                      <a:pPr algn="l" fontAlgn="b"/>
                      <a:r>
                        <a:rPr lang="en-ZA" sz="1600" b="0" i="0" u="none" strike="noStrike" dirty="0" err="1">
                          <a:solidFill>
                            <a:srgbClr val="000000"/>
                          </a:solidFill>
                          <a:effectLst/>
                          <a:latin typeface="Calibri" panose="020F0502020204030204" pitchFamily="34" charset="0"/>
                        </a:rPr>
                        <a:t>Breede</a:t>
                      </a:r>
                      <a:r>
                        <a:rPr lang="en-ZA" sz="1600" b="0" i="0" u="none" strike="noStrike" dirty="0">
                          <a:solidFill>
                            <a:srgbClr val="000000"/>
                          </a:solidFill>
                          <a:effectLst/>
                          <a:latin typeface="Calibri" panose="020F0502020204030204" pitchFamily="34" charset="0"/>
                        </a:rPr>
                        <a:t> Working Tributaries</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BB-5</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 H10H </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3</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36.3</a:t>
                      </a:r>
                    </a:p>
                  </a:txBody>
                  <a:tcPr marL="0" marR="0" marT="0" marB="0" anchor="b"/>
                </a:tc>
              </a:tr>
              <a:tr h="189289">
                <a:tc>
                  <a:txBody>
                    <a:bodyPr/>
                    <a:lstStyle/>
                    <a:p>
                      <a:pPr algn="l" fontAlgn="b"/>
                      <a:r>
                        <a:rPr lang="en-ZA" sz="1600" b="0" i="0" u="none" strike="noStrike" dirty="0">
                          <a:solidFill>
                            <a:srgbClr val="000000"/>
                          </a:solidFill>
                          <a:effectLst/>
                          <a:latin typeface="Calibri" panose="020F0502020204030204" pitchFamily="34" charset="0"/>
                        </a:rPr>
                        <a:t>Upper </a:t>
                      </a:r>
                      <a:r>
                        <a:rPr lang="en-ZA" sz="1600" b="0" i="0" u="none" strike="noStrike" dirty="0" err="1">
                          <a:solidFill>
                            <a:srgbClr val="000000"/>
                          </a:solidFill>
                          <a:effectLst/>
                          <a:latin typeface="Calibri" panose="020F0502020204030204" pitchFamily="34" charset="0"/>
                        </a:rPr>
                        <a:t>Breede</a:t>
                      </a:r>
                      <a:r>
                        <a:rPr lang="en-ZA" sz="1600" b="0" i="0" u="none" strike="noStrike" dirty="0">
                          <a:solidFill>
                            <a:srgbClr val="000000"/>
                          </a:solidFill>
                          <a:effectLst/>
                          <a:latin typeface="Calibri" panose="020F0502020204030204" pitchFamily="34" charset="0"/>
                        </a:rPr>
                        <a:t> Tributaries</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BB-3</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 H10J </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3</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44.5</a:t>
                      </a:r>
                    </a:p>
                  </a:txBody>
                  <a:tcPr marL="0" marR="0" marT="0" marB="0" anchor="b"/>
                </a:tc>
              </a:tr>
              <a:tr h="189289">
                <a:tc>
                  <a:txBody>
                    <a:bodyPr/>
                    <a:lstStyle/>
                    <a:p>
                      <a:pPr algn="l" fontAlgn="b"/>
                      <a:r>
                        <a:rPr lang="en-ZA" sz="1600" b="0" i="0" u="none" strike="noStrike">
                          <a:solidFill>
                            <a:srgbClr val="000000"/>
                          </a:solidFill>
                          <a:effectLst/>
                          <a:latin typeface="Calibri" panose="020F0502020204030204" pitchFamily="34" charset="0"/>
                        </a:rPr>
                        <a:t>Breede Working Tributaries</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BB-3</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 H10L </a:t>
                      </a:r>
                    </a:p>
                  </a:txBody>
                  <a:tcPr marL="0" marR="0" marT="0" marB="0" anchor="b"/>
                </a:tc>
                <a:tc>
                  <a:txBody>
                    <a:bodyPr/>
                    <a:lstStyle/>
                    <a:p>
                      <a:pPr algn="r" fontAlgn="b"/>
                      <a:r>
                        <a:rPr lang="en-ZA" sz="1600" b="1" i="0" u="none" strike="noStrike" dirty="0">
                          <a:solidFill>
                            <a:srgbClr val="FF0000"/>
                          </a:solidFill>
                          <a:effectLst/>
                          <a:latin typeface="Calibri" panose="020F0502020204030204" pitchFamily="34" charset="0"/>
                        </a:rPr>
                        <a:t>3</a:t>
                      </a:r>
                    </a:p>
                  </a:txBody>
                  <a:tcPr marL="0" marR="0" marT="0" marB="0" anchor="b"/>
                </a:tc>
                <a:tc>
                  <a:txBody>
                    <a:bodyPr/>
                    <a:lstStyle/>
                    <a:p>
                      <a:pPr algn="r" fontAlgn="b"/>
                      <a:r>
                        <a:rPr lang="en-ZA" sz="1600" b="0" i="0" u="none" strike="noStrike" dirty="0">
                          <a:solidFill>
                            <a:srgbClr val="000000"/>
                          </a:solidFill>
                          <a:effectLst/>
                          <a:latin typeface="Calibri" panose="020F0502020204030204" pitchFamily="34" charset="0"/>
                        </a:rPr>
                        <a:t>37.0</a:t>
                      </a:r>
                    </a:p>
                  </a:txBody>
                  <a:tcPr marL="0" marR="0" marT="0" marB="0" anchor="b"/>
                </a:tc>
              </a:tr>
              <a:tr h="189289">
                <a:tc>
                  <a:txBody>
                    <a:bodyPr/>
                    <a:lstStyle/>
                    <a:p>
                      <a:pPr algn="l" fontAlgn="b"/>
                      <a:r>
                        <a:rPr lang="en-ZA" sz="1600" b="0" i="0" u="none" strike="noStrike">
                          <a:solidFill>
                            <a:srgbClr val="000000"/>
                          </a:solidFill>
                          <a:effectLst/>
                          <a:latin typeface="Calibri" panose="020F0502020204030204" pitchFamily="34" charset="0"/>
                        </a:rPr>
                        <a:t>Breede Working Tributaries</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BB-2</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 H20A </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3</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40.0</a:t>
                      </a:r>
                    </a:p>
                  </a:txBody>
                  <a:tcPr marL="0" marR="0" marT="0" marB="0" anchor="b"/>
                </a:tc>
              </a:tr>
              <a:tr h="189289">
                <a:tc>
                  <a:txBody>
                    <a:bodyPr/>
                    <a:lstStyle/>
                    <a:p>
                      <a:pPr algn="l" fontAlgn="b"/>
                      <a:r>
                        <a:rPr lang="en-ZA" sz="1600" b="0" i="0" u="none" strike="noStrike" dirty="0" err="1">
                          <a:solidFill>
                            <a:srgbClr val="000000"/>
                          </a:solidFill>
                          <a:effectLst/>
                          <a:latin typeface="Calibri" panose="020F0502020204030204" pitchFamily="34" charset="0"/>
                        </a:rPr>
                        <a:t>Breede</a:t>
                      </a:r>
                      <a:r>
                        <a:rPr lang="en-ZA" sz="1600" b="0" i="0" u="none" strike="noStrike" dirty="0">
                          <a:solidFill>
                            <a:srgbClr val="000000"/>
                          </a:solidFill>
                          <a:effectLst/>
                          <a:latin typeface="Calibri" panose="020F0502020204030204" pitchFamily="34" charset="0"/>
                        </a:rPr>
                        <a:t> Working Tributaries</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BB-2</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 H20B </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3</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40.0</a:t>
                      </a:r>
                    </a:p>
                  </a:txBody>
                  <a:tcPr marL="0" marR="0" marT="0" marB="0" anchor="b"/>
                </a:tc>
              </a:tr>
              <a:tr h="189289">
                <a:tc>
                  <a:txBody>
                    <a:bodyPr/>
                    <a:lstStyle/>
                    <a:p>
                      <a:pPr algn="l" fontAlgn="b"/>
                      <a:r>
                        <a:rPr lang="en-ZA" sz="1600" b="0" i="0" u="none" strike="noStrike">
                          <a:solidFill>
                            <a:srgbClr val="000000"/>
                          </a:solidFill>
                          <a:effectLst/>
                          <a:latin typeface="Calibri" panose="020F0502020204030204" pitchFamily="34" charset="0"/>
                        </a:rPr>
                        <a:t>Upper Breede Tributaries</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BB-2</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 H20C </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3</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35.5</a:t>
                      </a:r>
                    </a:p>
                  </a:txBody>
                  <a:tcPr marL="0" marR="0" marT="0" marB="0" anchor="b"/>
                </a:tc>
              </a:tr>
              <a:tr h="189289">
                <a:tc>
                  <a:txBody>
                    <a:bodyPr/>
                    <a:lstStyle/>
                    <a:p>
                      <a:pPr algn="l" fontAlgn="b"/>
                      <a:r>
                        <a:rPr lang="en-ZA" sz="1600" b="0" i="0" u="none" strike="noStrike" dirty="0" err="1">
                          <a:solidFill>
                            <a:srgbClr val="000000"/>
                          </a:solidFill>
                          <a:effectLst/>
                          <a:latin typeface="Calibri" panose="020F0502020204030204" pitchFamily="34" charset="0"/>
                        </a:rPr>
                        <a:t>Breede</a:t>
                      </a:r>
                      <a:r>
                        <a:rPr lang="en-ZA" sz="1600" b="0" i="0" u="none" strike="noStrike" dirty="0">
                          <a:solidFill>
                            <a:srgbClr val="000000"/>
                          </a:solidFill>
                          <a:effectLst/>
                          <a:latin typeface="Calibri" panose="020F0502020204030204" pitchFamily="34" charset="0"/>
                        </a:rPr>
                        <a:t> Working Tributaries</a:t>
                      </a:r>
                    </a:p>
                  </a:txBody>
                  <a:tcPr marL="0" marR="0" marT="0" marB="0" anchor="b"/>
                </a:tc>
                <a:tc>
                  <a:txBody>
                    <a:bodyPr/>
                    <a:lstStyle/>
                    <a:p>
                      <a:pPr algn="l" fontAlgn="b"/>
                      <a:r>
                        <a:rPr lang="en-ZA" sz="1600" b="0" i="0" u="none" strike="noStrike" dirty="0">
                          <a:solidFill>
                            <a:srgbClr val="000000"/>
                          </a:solidFill>
                          <a:effectLst/>
                          <a:latin typeface="Calibri" panose="020F0502020204030204" pitchFamily="34" charset="0"/>
                        </a:rPr>
                        <a:t>BB-2</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 H20F </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3</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40.0</a:t>
                      </a:r>
                    </a:p>
                  </a:txBody>
                  <a:tcPr marL="0" marR="0" marT="0" marB="0" anchor="b"/>
                </a:tc>
              </a:tr>
              <a:tr h="189289">
                <a:tc>
                  <a:txBody>
                    <a:bodyPr/>
                    <a:lstStyle/>
                    <a:p>
                      <a:pPr algn="l" fontAlgn="b"/>
                      <a:r>
                        <a:rPr lang="en-ZA" sz="1600" b="0" i="0" u="none" strike="noStrike">
                          <a:solidFill>
                            <a:srgbClr val="000000"/>
                          </a:solidFill>
                          <a:effectLst/>
                          <a:latin typeface="Calibri" panose="020F0502020204030204" pitchFamily="34" charset="0"/>
                        </a:rPr>
                        <a:t>Breede Working Tributaries</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BB-5</a:t>
                      </a:r>
                    </a:p>
                  </a:txBody>
                  <a:tcPr marL="0" marR="0" marT="0" marB="0" anchor="b"/>
                </a:tc>
                <a:tc>
                  <a:txBody>
                    <a:bodyPr/>
                    <a:lstStyle/>
                    <a:p>
                      <a:pPr algn="l" fontAlgn="b"/>
                      <a:r>
                        <a:rPr lang="en-ZA" sz="1600" b="0" i="0" u="none" strike="noStrike" dirty="0">
                          <a:solidFill>
                            <a:srgbClr val="000000"/>
                          </a:solidFill>
                          <a:effectLst/>
                          <a:latin typeface="Calibri" panose="020F0502020204030204" pitchFamily="34" charset="0"/>
                        </a:rPr>
                        <a:t> H20H </a:t>
                      </a:r>
                    </a:p>
                  </a:txBody>
                  <a:tcPr marL="0" marR="0" marT="0" marB="0" anchor="b"/>
                </a:tc>
                <a:tc>
                  <a:txBody>
                    <a:bodyPr/>
                    <a:lstStyle/>
                    <a:p>
                      <a:pPr algn="r" fontAlgn="b"/>
                      <a:r>
                        <a:rPr lang="en-ZA" sz="1600" b="0" i="0" u="none" strike="noStrike" dirty="0">
                          <a:solidFill>
                            <a:srgbClr val="000000"/>
                          </a:solidFill>
                          <a:effectLst/>
                          <a:latin typeface="Calibri" panose="020F0502020204030204" pitchFamily="34" charset="0"/>
                        </a:rPr>
                        <a:t>3</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40.8</a:t>
                      </a:r>
                    </a:p>
                  </a:txBody>
                  <a:tcPr marL="0" marR="0" marT="0" marB="0" anchor="b"/>
                </a:tc>
              </a:tr>
              <a:tr h="252385">
                <a:tc>
                  <a:txBody>
                    <a:bodyPr/>
                    <a:lstStyle/>
                    <a:p>
                      <a:pPr algn="l" fontAlgn="b"/>
                      <a:r>
                        <a:rPr lang="en-ZA" sz="1600" b="0" i="0" u="none" strike="noStrike">
                          <a:solidFill>
                            <a:srgbClr val="000000"/>
                          </a:solidFill>
                          <a:effectLst/>
                          <a:latin typeface="Calibri" panose="020F0502020204030204" pitchFamily="34" charset="0"/>
                        </a:rPr>
                        <a:t>Breede Working Tributaries</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BB-6</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 H30B </a:t>
                      </a:r>
                    </a:p>
                  </a:txBody>
                  <a:tcPr marL="0" marR="0" marT="0" marB="0" anchor="b"/>
                </a:tc>
                <a:tc>
                  <a:txBody>
                    <a:bodyPr/>
                    <a:lstStyle/>
                    <a:p>
                      <a:pPr algn="r" fontAlgn="b"/>
                      <a:r>
                        <a:rPr lang="en-ZA" sz="1600" b="1" i="0" u="none" strike="noStrike" dirty="0">
                          <a:solidFill>
                            <a:srgbClr val="FF0000"/>
                          </a:solidFill>
                          <a:effectLst/>
                          <a:latin typeface="Calibri" panose="020F0502020204030204" pitchFamily="34" charset="0"/>
                        </a:rPr>
                        <a:t>3</a:t>
                      </a:r>
                    </a:p>
                  </a:txBody>
                  <a:tcPr marL="0" marR="0" marT="0" marB="0" anchor="b"/>
                </a:tc>
                <a:tc>
                  <a:txBody>
                    <a:bodyPr/>
                    <a:lstStyle/>
                    <a:p>
                      <a:pPr algn="r" fontAlgn="b"/>
                      <a:r>
                        <a:rPr lang="en-ZA" sz="1600" b="0" i="0" u="none" strike="noStrike">
                          <a:solidFill>
                            <a:srgbClr val="000000"/>
                          </a:solidFill>
                          <a:effectLst/>
                          <a:latin typeface="Calibri" panose="020F0502020204030204" pitchFamily="34" charset="0"/>
                        </a:rPr>
                        <a:t>29.5</a:t>
                      </a:r>
                    </a:p>
                  </a:txBody>
                  <a:tcPr marL="0" marR="0" marT="0" marB="0" anchor="b"/>
                </a:tc>
              </a:tr>
              <a:tr h="252385">
                <a:tc>
                  <a:txBody>
                    <a:bodyPr/>
                    <a:lstStyle/>
                    <a:p>
                      <a:pPr algn="l" fontAlgn="b"/>
                      <a:r>
                        <a:rPr lang="en-ZA" sz="1600" b="0" i="0" u="none" strike="noStrike">
                          <a:solidFill>
                            <a:srgbClr val="000000"/>
                          </a:solidFill>
                          <a:effectLst/>
                          <a:latin typeface="Calibri" panose="020F0502020204030204" pitchFamily="34" charset="0"/>
                        </a:rPr>
                        <a:t>Breede Working Tributaries</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BB-5</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 H40C </a:t>
                      </a:r>
                    </a:p>
                  </a:txBody>
                  <a:tcPr marL="0" marR="0" marT="0" marB="0" anchor="b"/>
                </a:tc>
                <a:tc>
                  <a:txBody>
                    <a:bodyPr/>
                    <a:lstStyle/>
                    <a:p>
                      <a:pPr algn="r" fontAlgn="b"/>
                      <a:r>
                        <a:rPr lang="en-ZA" sz="1600" b="0" i="0" u="none" strike="noStrike" dirty="0">
                          <a:solidFill>
                            <a:srgbClr val="000000"/>
                          </a:solidFill>
                          <a:effectLst/>
                          <a:latin typeface="Calibri" panose="020F0502020204030204" pitchFamily="34" charset="0"/>
                        </a:rPr>
                        <a:t>3</a:t>
                      </a:r>
                    </a:p>
                  </a:txBody>
                  <a:tcPr marL="0" marR="0" marT="0" marB="0" anchor="b"/>
                </a:tc>
                <a:tc>
                  <a:txBody>
                    <a:bodyPr/>
                    <a:lstStyle/>
                    <a:p>
                      <a:pPr algn="r" fontAlgn="b"/>
                      <a:r>
                        <a:rPr lang="en-ZA" sz="1600" b="0" i="0" u="none" strike="noStrike" dirty="0">
                          <a:solidFill>
                            <a:srgbClr val="000000"/>
                          </a:solidFill>
                          <a:effectLst/>
                          <a:latin typeface="Calibri" panose="020F0502020204030204" pitchFamily="34" charset="0"/>
                        </a:rPr>
                        <a:t>36.3</a:t>
                      </a:r>
                    </a:p>
                  </a:txBody>
                  <a:tcPr marL="0" marR="0" marT="0" marB="0" anchor="b"/>
                </a:tc>
              </a:tr>
              <a:tr h="252385">
                <a:tc>
                  <a:txBody>
                    <a:bodyPr/>
                    <a:lstStyle/>
                    <a:p>
                      <a:pPr algn="l" fontAlgn="b"/>
                      <a:r>
                        <a:rPr lang="en-ZA" sz="1600" b="0" i="0" u="none" strike="noStrike">
                          <a:solidFill>
                            <a:srgbClr val="000000"/>
                          </a:solidFill>
                          <a:effectLst/>
                          <a:latin typeface="Calibri" panose="020F0502020204030204" pitchFamily="34" charset="0"/>
                        </a:rPr>
                        <a:t>Riviersonderend Theewaters</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BR-1</a:t>
                      </a: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 H60C </a:t>
                      </a:r>
                    </a:p>
                  </a:txBody>
                  <a:tcPr marL="0" marR="0" marT="0" marB="0" anchor="b"/>
                </a:tc>
                <a:tc>
                  <a:txBody>
                    <a:bodyPr/>
                    <a:lstStyle/>
                    <a:p>
                      <a:pPr algn="r" fontAlgn="b"/>
                      <a:r>
                        <a:rPr lang="en-ZA" sz="1600" b="1" i="0" u="none" strike="noStrike">
                          <a:solidFill>
                            <a:srgbClr val="FF0000"/>
                          </a:solidFill>
                          <a:effectLst/>
                          <a:latin typeface="Calibri" panose="020F0502020204030204" pitchFamily="34" charset="0"/>
                        </a:rPr>
                        <a:t>3</a:t>
                      </a:r>
                    </a:p>
                  </a:txBody>
                  <a:tcPr marL="0" marR="0" marT="0" marB="0" anchor="b"/>
                </a:tc>
                <a:tc>
                  <a:txBody>
                    <a:bodyPr/>
                    <a:lstStyle/>
                    <a:p>
                      <a:pPr algn="r" fontAlgn="b"/>
                      <a:r>
                        <a:rPr lang="en-ZA" sz="1600" b="0" i="0" u="none" strike="noStrike" dirty="0">
                          <a:solidFill>
                            <a:srgbClr val="000000"/>
                          </a:solidFill>
                          <a:effectLst/>
                          <a:latin typeface="Calibri" panose="020F0502020204030204" pitchFamily="34" charset="0"/>
                        </a:rPr>
                        <a:t>23.5</a:t>
                      </a:r>
                    </a:p>
                  </a:txBody>
                  <a:tcPr marL="0" marR="0" marT="0" marB="0" anchor="b"/>
                </a:tc>
              </a:tr>
              <a:tr h="252385">
                <a:tc>
                  <a:txBody>
                    <a:bodyPr/>
                    <a:lstStyle/>
                    <a:p>
                      <a:pPr algn="l" fontAlgn="b"/>
                      <a:r>
                        <a:rPr lang="en-ZA" sz="1600" b="0" i="0" u="none" strike="noStrike" dirty="0">
                          <a:solidFill>
                            <a:srgbClr val="000000"/>
                          </a:solidFill>
                          <a:effectLst/>
                          <a:latin typeface="Calibri" panose="020F0502020204030204" pitchFamily="34" charset="0"/>
                        </a:rPr>
                        <a:t>Lower </a:t>
                      </a:r>
                      <a:r>
                        <a:rPr lang="en-ZA" sz="1600" b="0" i="0" u="none" strike="noStrike" dirty="0" err="1">
                          <a:solidFill>
                            <a:srgbClr val="000000"/>
                          </a:solidFill>
                          <a:effectLst/>
                          <a:latin typeface="Calibri" panose="020F0502020204030204" pitchFamily="34" charset="0"/>
                        </a:rPr>
                        <a:t>Breede</a:t>
                      </a:r>
                      <a:r>
                        <a:rPr lang="en-ZA" sz="1600" b="0" i="0" u="none" strike="noStrike" dirty="0">
                          <a:solidFill>
                            <a:srgbClr val="000000"/>
                          </a:solidFill>
                          <a:effectLst/>
                          <a:latin typeface="Calibri" panose="020F0502020204030204" pitchFamily="34" charset="0"/>
                        </a:rPr>
                        <a:t> </a:t>
                      </a:r>
                      <a:r>
                        <a:rPr lang="en-ZA" sz="1600" b="0" i="0" u="none" strike="noStrike" dirty="0" err="1">
                          <a:solidFill>
                            <a:srgbClr val="000000"/>
                          </a:solidFill>
                          <a:effectLst/>
                          <a:latin typeface="Calibri" panose="020F0502020204030204" pitchFamily="34" charset="0"/>
                        </a:rPr>
                        <a:t>Renosterveld</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b="0" i="0" u="none" strike="noStrike">
                          <a:solidFill>
                            <a:srgbClr val="000000"/>
                          </a:solidFill>
                          <a:effectLst/>
                          <a:latin typeface="Calibri" panose="020F0502020204030204" pitchFamily="34" charset="0"/>
                        </a:rPr>
                        <a:t>BB-8</a:t>
                      </a:r>
                    </a:p>
                  </a:txBody>
                  <a:tcPr marL="0" marR="0" marT="0" marB="0" anchor="b"/>
                </a:tc>
                <a:tc>
                  <a:txBody>
                    <a:bodyPr/>
                    <a:lstStyle/>
                    <a:p>
                      <a:pPr algn="l" fontAlgn="b"/>
                      <a:r>
                        <a:rPr lang="en-ZA" sz="1600" b="0" i="0" u="none" strike="noStrike" dirty="0">
                          <a:solidFill>
                            <a:srgbClr val="000000"/>
                          </a:solidFill>
                          <a:effectLst/>
                          <a:latin typeface="Calibri" panose="020F0502020204030204" pitchFamily="34" charset="0"/>
                        </a:rPr>
                        <a:t> H70K </a:t>
                      </a:r>
                    </a:p>
                  </a:txBody>
                  <a:tcPr marL="0" marR="0" marT="0" marB="0" anchor="b"/>
                </a:tc>
                <a:tc>
                  <a:txBody>
                    <a:bodyPr/>
                    <a:lstStyle/>
                    <a:p>
                      <a:pPr algn="r" fontAlgn="b"/>
                      <a:r>
                        <a:rPr lang="en-ZA" sz="1600" b="1" i="0" u="none" strike="noStrike" dirty="0">
                          <a:solidFill>
                            <a:srgbClr val="FF0000"/>
                          </a:solidFill>
                          <a:effectLst/>
                          <a:latin typeface="Calibri" panose="020F0502020204030204" pitchFamily="34" charset="0"/>
                        </a:rPr>
                        <a:t>3</a:t>
                      </a:r>
                    </a:p>
                  </a:txBody>
                  <a:tcPr marL="0" marR="0" marT="0" marB="0" anchor="b"/>
                </a:tc>
                <a:tc>
                  <a:txBody>
                    <a:bodyPr/>
                    <a:lstStyle/>
                    <a:p>
                      <a:pPr algn="r" fontAlgn="b"/>
                      <a:r>
                        <a:rPr lang="en-ZA" sz="1600" b="0" i="0" u="none" strike="noStrike" dirty="0">
                          <a:solidFill>
                            <a:srgbClr val="000000"/>
                          </a:solidFill>
                          <a:effectLst/>
                          <a:latin typeface="Calibri" panose="020F0502020204030204" pitchFamily="34" charset="0"/>
                        </a:rPr>
                        <a:t>18.0</a:t>
                      </a:r>
                    </a:p>
                  </a:txBody>
                  <a:tcPr marL="0" marR="0" marT="0" marB="0" anchor="b"/>
                </a:tc>
              </a:tr>
            </a:tbl>
          </a:graphicData>
        </a:graphic>
      </p:graphicFrame>
      <p:sp>
        <p:nvSpPr>
          <p:cNvPr id="7" name="TextBox 6"/>
          <p:cNvSpPr txBox="1"/>
          <p:nvPr/>
        </p:nvSpPr>
        <p:spPr>
          <a:xfrm>
            <a:off x="6808305" y="3820722"/>
            <a:ext cx="2623931" cy="1569660"/>
          </a:xfrm>
          <a:prstGeom prst="rect">
            <a:avLst/>
          </a:prstGeom>
          <a:noFill/>
        </p:spPr>
        <p:txBody>
          <a:bodyPr wrap="square" rtlCol="0">
            <a:spAutoFit/>
          </a:bodyPr>
          <a:lstStyle/>
          <a:p>
            <a:r>
              <a:rPr lang="en-ZA" dirty="0" smtClean="0"/>
              <a:t>Total:</a:t>
            </a:r>
          </a:p>
          <a:p>
            <a:r>
              <a:rPr lang="en-ZA" dirty="0" smtClean="0"/>
              <a:t>24 </a:t>
            </a:r>
            <a:r>
              <a:rPr lang="en-ZA" dirty="0" err="1" smtClean="0"/>
              <a:t>quats</a:t>
            </a:r>
            <a:endParaRPr lang="en-ZA" dirty="0" smtClean="0"/>
          </a:p>
          <a:p>
            <a:r>
              <a:rPr lang="en-ZA" dirty="0" smtClean="0"/>
              <a:t>10 GRUs (of 13)</a:t>
            </a:r>
          </a:p>
          <a:p>
            <a:r>
              <a:rPr lang="en-ZA" dirty="0" smtClean="0"/>
              <a:t>9 IUAs (of 10)</a:t>
            </a:r>
          </a:p>
        </p:txBody>
      </p:sp>
    </p:spTree>
    <p:extLst>
      <p:ext uri="{BB962C8B-B14F-4D97-AF65-F5344CB8AC3E}">
        <p14:creationId xmlns:p14="http://schemas.microsoft.com/office/powerpoint/2010/main" val="22496819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idx="1"/>
          </p:nvPr>
        </p:nvPicPr>
        <p:blipFill rotWithShape="1">
          <a:blip r:embed="rId2">
            <a:extLst>
              <a:ext uri="{28A0092B-C50C-407E-A947-70E740481C1C}">
                <a14:useLocalDpi xmlns:a14="http://schemas.microsoft.com/office/drawing/2010/main" val="0"/>
              </a:ext>
            </a:extLst>
          </a:blip>
          <a:srcRect l="32858" t="34153"/>
          <a:stretch/>
        </p:blipFill>
        <p:spPr>
          <a:xfrm>
            <a:off x="696686" y="955973"/>
            <a:ext cx="7587881" cy="5702796"/>
          </a:xfrm>
        </p:spPr>
      </p:pic>
      <p:sp>
        <p:nvSpPr>
          <p:cNvPr id="2" name="Title 1"/>
          <p:cNvSpPr>
            <a:spLocks noGrp="1"/>
          </p:cNvSpPr>
          <p:nvPr>
            <p:ph type="title"/>
          </p:nvPr>
        </p:nvSpPr>
        <p:spPr/>
        <p:txBody>
          <a:bodyPr/>
          <a:lstStyle/>
          <a:p>
            <a:r>
              <a:rPr lang="en-ZA" dirty="0" smtClean="0"/>
              <a:t>Prioritisation result</a:t>
            </a:r>
            <a:endParaRPr lang="en-ZA" dirty="0"/>
          </a:p>
        </p:txBody>
      </p:sp>
      <p:cxnSp>
        <p:nvCxnSpPr>
          <p:cNvPr id="7" name="Straight Arrow Connector 6"/>
          <p:cNvCxnSpPr/>
          <p:nvPr/>
        </p:nvCxnSpPr>
        <p:spPr>
          <a:xfrm>
            <a:off x="1243263" y="1394619"/>
            <a:ext cx="1108051" cy="2301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138989" y="1997242"/>
            <a:ext cx="604751" cy="47324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5464629" y="5388429"/>
            <a:ext cx="598714" cy="55104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0" y="955973"/>
            <a:ext cx="2438400" cy="461665"/>
          </a:xfrm>
          <a:prstGeom prst="rect">
            <a:avLst/>
          </a:prstGeom>
          <a:noFill/>
        </p:spPr>
        <p:txBody>
          <a:bodyPr wrap="square" rtlCol="0">
            <a:spAutoFit/>
          </a:bodyPr>
          <a:lstStyle/>
          <a:p>
            <a:r>
              <a:rPr lang="en-ZA" dirty="0" smtClean="0"/>
              <a:t>3 High priority</a:t>
            </a:r>
            <a:endParaRPr lang="en-ZA" dirty="0"/>
          </a:p>
        </p:txBody>
      </p:sp>
      <p:sp>
        <p:nvSpPr>
          <p:cNvPr id="16" name="Rectangle 15"/>
          <p:cNvSpPr/>
          <p:nvPr/>
        </p:nvSpPr>
        <p:spPr>
          <a:xfrm>
            <a:off x="0" y="1595002"/>
            <a:ext cx="2016899" cy="461665"/>
          </a:xfrm>
          <a:prstGeom prst="rect">
            <a:avLst/>
          </a:prstGeom>
        </p:spPr>
        <p:txBody>
          <a:bodyPr wrap="none">
            <a:spAutoFit/>
          </a:bodyPr>
          <a:lstStyle/>
          <a:p>
            <a:r>
              <a:rPr lang="en-ZA" dirty="0" smtClean="0"/>
              <a:t>2 Low priority</a:t>
            </a:r>
            <a:endParaRPr lang="en-ZA" dirty="0"/>
          </a:p>
        </p:txBody>
      </p:sp>
      <p:sp>
        <p:nvSpPr>
          <p:cNvPr id="19" name="Rectangle 18"/>
          <p:cNvSpPr/>
          <p:nvPr/>
        </p:nvSpPr>
        <p:spPr>
          <a:xfrm>
            <a:off x="5561450" y="5931304"/>
            <a:ext cx="1930337" cy="461665"/>
          </a:xfrm>
          <a:prstGeom prst="rect">
            <a:avLst/>
          </a:prstGeom>
        </p:spPr>
        <p:txBody>
          <a:bodyPr wrap="none">
            <a:spAutoFit/>
          </a:bodyPr>
          <a:lstStyle/>
          <a:p>
            <a:r>
              <a:rPr lang="en-ZA" dirty="0" smtClean="0"/>
              <a:t>1 Not priority</a:t>
            </a:r>
            <a:endParaRPr lang="en-ZA" dirty="0"/>
          </a:p>
        </p:txBody>
      </p:sp>
    </p:spTree>
    <p:extLst>
      <p:ext uri="{BB962C8B-B14F-4D97-AF65-F5344CB8AC3E}">
        <p14:creationId xmlns:p14="http://schemas.microsoft.com/office/powerpoint/2010/main" val="23615827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Groundwater resource units</a:t>
            </a:r>
            <a:endParaRPr lang="en-GB" dirty="0"/>
          </a:p>
        </p:txBody>
      </p:sp>
      <p:sp>
        <p:nvSpPr>
          <p:cNvPr id="3" name="Content Placeholder 2"/>
          <p:cNvSpPr>
            <a:spLocks noGrp="1"/>
          </p:cNvSpPr>
          <p:nvPr>
            <p:ph idx="1"/>
          </p:nvPr>
        </p:nvSpPr>
        <p:spPr/>
        <p:txBody>
          <a:bodyPr/>
          <a:lstStyle/>
          <a:p>
            <a:pPr marL="0" indent="0">
              <a:buNone/>
            </a:pPr>
            <a:r>
              <a:rPr lang="en-GB" sz="2800" dirty="0"/>
              <a:t>Delineation </a:t>
            </a:r>
            <a:r>
              <a:rPr lang="en-GB" sz="2800" dirty="0" smtClean="0"/>
              <a:t>took </a:t>
            </a:r>
            <a:r>
              <a:rPr lang="en-GB" sz="2800" dirty="0"/>
              <a:t>the following into </a:t>
            </a:r>
            <a:r>
              <a:rPr lang="en-GB" sz="2800" dirty="0" smtClean="0"/>
              <a:t>consideration</a:t>
            </a:r>
            <a:r>
              <a:rPr lang="en-GB" sz="2800" dirty="0"/>
              <a:t>:</a:t>
            </a:r>
            <a:endParaRPr lang="en-ZA" sz="2800" dirty="0"/>
          </a:p>
          <a:p>
            <a:pPr lvl="0"/>
            <a:r>
              <a:rPr lang="en-GB" sz="2400" dirty="0"/>
              <a:t>Surface water topographical divides on a quaternary and secondary level</a:t>
            </a:r>
            <a:endParaRPr lang="en-ZA" sz="2400" dirty="0"/>
          </a:p>
          <a:p>
            <a:pPr lvl="0"/>
            <a:r>
              <a:rPr lang="en-GB" sz="2400" dirty="0"/>
              <a:t>Geological structures (i.e. faults, hydro-stratigraphy, dykes, lithological contact zones)</a:t>
            </a:r>
            <a:endParaRPr lang="en-ZA" sz="2400" dirty="0"/>
          </a:p>
          <a:p>
            <a:pPr lvl="0"/>
            <a:r>
              <a:rPr lang="en-GB" sz="2400" dirty="0"/>
              <a:t>Recharge zones</a:t>
            </a:r>
            <a:endParaRPr lang="en-ZA" sz="2400" dirty="0"/>
          </a:p>
          <a:p>
            <a:pPr lvl="0"/>
            <a:r>
              <a:rPr lang="en-GB" sz="2400" dirty="0"/>
              <a:t>Discharge zones</a:t>
            </a:r>
            <a:endParaRPr lang="en-ZA" sz="2400" dirty="0"/>
          </a:p>
          <a:p>
            <a:pPr lvl="0"/>
            <a:r>
              <a:rPr lang="en-GB" sz="2400" dirty="0"/>
              <a:t>River systems</a:t>
            </a:r>
            <a:endParaRPr lang="en-ZA" sz="2400" dirty="0"/>
          </a:p>
          <a:p>
            <a:pPr lvl="0"/>
            <a:r>
              <a:rPr lang="en-GB" sz="2400" dirty="0"/>
              <a:t>Groundwater use</a:t>
            </a:r>
            <a:endParaRPr lang="en-ZA" sz="2400" dirty="0"/>
          </a:p>
          <a:p>
            <a:pPr lvl="0"/>
            <a:r>
              <a:rPr lang="en-GB" sz="2400" dirty="0"/>
              <a:t>Groundwater management (size and extent of units</a:t>
            </a:r>
            <a:r>
              <a:rPr lang="en-GB" sz="2400" dirty="0" smtClean="0"/>
              <a:t>)</a:t>
            </a:r>
            <a:endParaRPr lang="en-ZA" sz="2400" dirty="0"/>
          </a:p>
        </p:txBody>
      </p:sp>
    </p:spTree>
    <p:extLst>
      <p:ext uri="{BB962C8B-B14F-4D97-AF65-F5344CB8AC3E}">
        <p14:creationId xmlns:p14="http://schemas.microsoft.com/office/powerpoint/2010/main" val="16495892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Prioritisation result</a:t>
            </a:r>
            <a:endParaRPr lang="en-ZA"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2223" t="34093"/>
          <a:stretch/>
        </p:blipFill>
        <p:spPr>
          <a:xfrm>
            <a:off x="576943" y="846138"/>
            <a:ext cx="7753196" cy="5777678"/>
          </a:xfrm>
          <a:prstGeom prst="rect">
            <a:avLst/>
          </a:prstGeom>
        </p:spPr>
      </p:pic>
    </p:spTree>
    <p:extLst>
      <p:ext uri="{BB962C8B-B14F-4D97-AF65-F5344CB8AC3E}">
        <p14:creationId xmlns:p14="http://schemas.microsoft.com/office/powerpoint/2010/main" val="9551987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8001" t="26139"/>
          <a:stretch/>
        </p:blipFill>
        <p:spPr>
          <a:xfrm>
            <a:off x="261257" y="924277"/>
            <a:ext cx="8066314" cy="5568046"/>
          </a:xfrm>
          <a:prstGeom prst="rect">
            <a:avLst/>
          </a:prstGeom>
        </p:spPr>
      </p:pic>
      <p:sp>
        <p:nvSpPr>
          <p:cNvPr id="2" name="Title 1"/>
          <p:cNvSpPr>
            <a:spLocks noGrp="1"/>
          </p:cNvSpPr>
          <p:nvPr>
            <p:ph type="title"/>
          </p:nvPr>
        </p:nvSpPr>
        <p:spPr/>
        <p:txBody>
          <a:bodyPr/>
          <a:lstStyle/>
          <a:p>
            <a:r>
              <a:rPr lang="en-ZA" dirty="0" smtClean="0"/>
              <a:t>Prioritisation result</a:t>
            </a:r>
            <a:endParaRPr lang="en-ZA" dirty="0"/>
          </a:p>
        </p:txBody>
      </p:sp>
      <p:sp>
        <p:nvSpPr>
          <p:cNvPr id="13" name="TextBox 12"/>
          <p:cNvSpPr txBox="1"/>
          <p:nvPr/>
        </p:nvSpPr>
        <p:spPr>
          <a:xfrm>
            <a:off x="5627076" y="3224485"/>
            <a:ext cx="3516923" cy="3046988"/>
          </a:xfrm>
          <a:prstGeom prst="rect">
            <a:avLst/>
          </a:prstGeom>
          <a:solidFill>
            <a:schemeClr val="bg1">
              <a:alpha val="57000"/>
            </a:schemeClr>
          </a:solidFill>
        </p:spPr>
        <p:txBody>
          <a:bodyPr wrap="square" rtlCol="0">
            <a:spAutoFit/>
          </a:bodyPr>
          <a:lstStyle/>
          <a:p>
            <a:r>
              <a:rPr lang="en-ZA" dirty="0" smtClean="0"/>
              <a:t>BB-7: </a:t>
            </a:r>
            <a:r>
              <a:rPr lang="en-ZA" sz="2000" dirty="0" smtClean="0"/>
              <a:t>Some high scores, no GW dependent towns, insufficient data to </a:t>
            </a:r>
            <a:r>
              <a:rPr lang="en-ZA" sz="2000" dirty="0"/>
              <a:t>establish </a:t>
            </a:r>
            <a:r>
              <a:rPr lang="en-ZA" sz="2000" dirty="0" smtClean="0"/>
              <a:t>baseline &amp; recent trends (see Status Quo)</a:t>
            </a:r>
            <a:r>
              <a:rPr lang="en-ZA" dirty="0" smtClean="0"/>
              <a:t>. </a:t>
            </a:r>
          </a:p>
          <a:p>
            <a:r>
              <a:rPr lang="en-ZA" dirty="0" smtClean="0"/>
              <a:t>BR-2: </a:t>
            </a:r>
            <a:r>
              <a:rPr lang="en-ZA" sz="2000" dirty="0" smtClean="0"/>
              <a:t>Low scores, </a:t>
            </a:r>
            <a:r>
              <a:rPr lang="en-ZA" sz="2000" dirty="0"/>
              <a:t>no GW dependent towns. </a:t>
            </a:r>
            <a:r>
              <a:rPr lang="en-ZA" sz="2000" dirty="0" smtClean="0"/>
              <a:t>No </a:t>
            </a:r>
            <a:r>
              <a:rPr lang="en-ZA" sz="2000" dirty="0"/>
              <a:t>data available to establish baseline / trends. </a:t>
            </a:r>
            <a:endParaRPr lang="en-ZA" dirty="0"/>
          </a:p>
        </p:txBody>
      </p:sp>
      <p:sp>
        <p:nvSpPr>
          <p:cNvPr id="14" name="TextBox 13"/>
          <p:cNvSpPr txBox="1"/>
          <p:nvPr/>
        </p:nvSpPr>
        <p:spPr>
          <a:xfrm>
            <a:off x="5493027" y="1324244"/>
            <a:ext cx="3650973" cy="1077218"/>
          </a:xfrm>
          <a:prstGeom prst="rect">
            <a:avLst/>
          </a:prstGeom>
          <a:solidFill>
            <a:schemeClr val="bg1">
              <a:alpha val="57000"/>
            </a:schemeClr>
          </a:solidFill>
        </p:spPr>
        <p:txBody>
          <a:bodyPr wrap="square" rtlCol="0">
            <a:spAutoFit/>
          </a:bodyPr>
          <a:lstStyle/>
          <a:p>
            <a:r>
              <a:rPr lang="en-ZA" dirty="0" smtClean="0"/>
              <a:t>BB-4: </a:t>
            </a:r>
            <a:r>
              <a:rPr lang="en-ZA" sz="2000" dirty="0" smtClean="0"/>
              <a:t>Low scores. No </a:t>
            </a:r>
            <a:r>
              <a:rPr lang="en-ZA" sz="2000" dirty="0"/>
              <a:t>GW dependent towns. Status quo shows WL and WQ stable</a:t>
            </a:r>
          </a:p>
        </p:txBody>
      </p:sp>
    </p:spTree>
    <p:extLst>
      <p:ext uri="{BB962C8B-B14F-4D97-AF65-F5344CB8AC3E}">
        <p14:creationId xmlns:p14="http://schemas.microsoft.com/office/powerpoint/2010/main" val="37791434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404664"/>
            <a:ext cx="8848078" cy="6254155"/>
          </a:xfrm>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7558" y="53256"/>
            <a:ext cx="5352415" cy="3499485"/>
          </a:xfrm>
          <a:prstGeom prst="rect">
            <a:avLst/>
          </a:prstGeom>
          <a:noFill/>
        </p:spPr>
      </p:pic>
      <p:graphicFrame>
        <p:nvGraphicFramePr>
          <p:cNvPr id="6" name="Table 5"/>
          <p:cNvGraphicFramePr>
            <a:graphicFrameLocks noGrp="1"/>
          </p:cNvGraphicFramePr>
          <p:nvPr>
            <p:extLst/>
          </p:nvPr>
        </p:nvGraphicFramePr>
        <p:xfrm>
          <a:off x="2104499" y="5372391"/>
          <a:ext cx="7039501" cy="1479416"/>
        </p:xfrm>
        <a:graphic>
          <a:graphicData uri="http://schemas.openxmlformats.org/drawingml/2006/table">
            <a:tbl>
              <a:tblPr>
                <a:tableStyleId>{5C22544A-7EE6-4342-B048-85BDC9FD1C3A}</a:tableStyleId>
              </a:tblPr>
              <a:tblGrid>
                <a:gridCol w="1005643"/>
                <a:gridCol w="1005643"/>
                <a:gridCol w="1005643"/>
                <a:gridCol w="1005643"/>
                <a:gridCol w="820415"/>
                <a:gridCol w="1190871"/>
                <a:gridCol w="1005643"/>
              </a:tblGrid>
              <a:tr h="504056">
                <a:tc>
                  <a:txBody>
                    <a:bodyPr/>
                    <a:lstStyle/>
                    <a:p>
                      <a:pPr algn="l" fontAlgn="b"/>
                      <a:r>
                        <a:rPr lang="en-ZA" sz="1600" b="1" u="none" strike="noStrike" dirty="0">
                          <a:effectLst/>
                        </a:rPr>
                        <a:t>Quaternary</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b="1" u="none" strike="noStrike" dirty="0" smtClean="0">
                          <a:effectLst/>
                        </a:rPr>
                        <a:t>Recharge (Mm</a:t>
                      </a:r>
                      <a:r>
                        <a:rPr lang="en-ZA" sz="1600" b="1" u="none" strike="noStrike" baseline="30000" dirty="0" smtClean="0">
                          <a:effectLst/>
                        </a:rPr>
                        <a:t>3</a:t>
                      </a:r>
                      <a:r>
                        <a:rPr lang="en-ZA" sz="1600" b="1" u="none" strike="noStrike" dirty="0" smtClean="0">
                          <a:effectLst/>
                        </a:rPr>
                        <a:t>/a)</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b="1" u="none" strike="noStrike" dirty="0" smtClean="0">
                          <a:effectLst/>
                        </a:rPr>
                        <a:t>Use (Mm</a:t>
                      </a:r>
                      <a:r>
                        <a:rPr lang="en-ZA" sz="1600" b="1" u="none" strike="noStrike" baseline="30000" dirty="0" smtClean="0">
                          <a:effectLst/>
                        </a:rPr>
                        <a:t>3</a:t>
                      </a:r>
                      <a:r>
                        <a:rPr lang="en-ZA" sz="1600" b="1" u="none" strike="noStrike" dirty="0" smtClean="0">
                          <a:effectLst/>
                        </a:rPr>
                        <a:t>/a)</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b="1" u="none" strike="noStrike" dirty="0" smtClean="0">
                          <a:effectLst/>
                        </a:rPr>
                        <a:t>GWBF (Mm</a:t>
                      </a:r>
                      <a:r>
                        <a:rPr lang="en-ZA" sz="1600" b="1" u="none" strike="noStrike" baseline="30000" dirty="0" smtClean="0">
                          <a:effectLst/>
                        </a:rPr>
                        <a:t>3</a:t>
                      </a:r>
                      <a:r>
                        <a:rPr lang="en-ZA" sz="1600" b="1" u="none" strike="noStrike" dirty="0" smtClean="0">
                          <a:effectLst/>
                        </a:rPr>
                        <a:t>/a)</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b="1" u="none" strike="noStrike" dirty="0" smtClean="0">
                          <a:effectLst/>
                        </a:rPr>
                        <a:t>Balance (Mm</a:t>
                      </a:r>
                      <a:r>
                        <a:rPr lang="en-ZA" sz="1600" b="1" u="none" strike="noStrike" baseline="30000" dirty="0" smtClean="0">
                          <a:effectLst/>
                        </a:rPr>
                        <a:t>3</a:t>
                      </a:r>
                      <a:r>
                        <a:rPr lang="en-ZA" sz="1600" b="1" u="none" strike="noStrike" dirty="0" smtClean="0">
                          <a:effectLst/>
                        </a:rPr>
                        <a:t>/a)</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b="1" u="none" strike="noStrike" dirty="0" smtClean="0">
                          <a:effectLst/>
                        </a:rPr>
                        <a:t>Use / Recharge  </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b="1" u="none" strike="noStrike" dirty="0" smtClean="0">
                          <a:effectLst/>
                        </a:rPr>
                        <a:t>Present </a:t>
                      </a:r>
                      <a:r>
                        <a:rPr lang="en-ZA" sz="1600" b="1" u="none" strike="noStrike" dirty="0">
                          <a:effectLst/>
                        </a:rPr>
                        <a:t>Status</a:t>
                      </a:r>
                      <a:endParaRPr lang="en-ZA" sz="1600" b="1" i="0" u="none" strike="noStrike" dirty="0">
                        <a:solidFill>
                          <a:srgbClr val="000000"/>
                        </a:solidFill>
                        <a:effectLst/>
                        <a:latin typeface="Calibri" panose="020F0502020204030204" pitchFamily="34" charset="0"/>
                      </a:endParaRPr>
                    </a:p>
                  </a:txBody>
                  <a:tcPr marL="0" marR="0" marT="0" marB="0" anchor="b"/>
                </a:tc>
              </a:tr>
              <a:tr h="144016">
                <a:tc>
                  <a:txBody>
                    <a:bodyPr/>
                    <a:lstStyle/>
                    <a:p>
                      <a:pPr algn="l" fontAlgn="b"/>
                      <a:r>
                        <a:rPr lang="en-ZA" sz="1600" u="none" strike="noStrike" dirty="0">
                          <a:effectLst/>
                        </a:rPr>
                        <a:t>H10A</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ZA" sz="1600" u="none" strike="noStrike">
                          <a:effectLst/>
                        </a:rPr>
                        <a:t>13.15</a:t>
                      </a:r>
                      <a:endParaRPr lang="en-ZA" sz="16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ZA" sz="1600" u="none" strike="noStrike">
                          <a:effectLst/>
                        </a:rPr>
                        <a:t>3.58</a:t>
                      </a:r>
                      <a:endParaRPr lang="en-ZA" sz="16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ZA" sz="1600" u="none" strike="noStrike" dirty="0">
                          <a:effectLst/>
                        </a:rPr>
                        <a:t>0.76</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ZA" sz="1600" u="none" strike="noStrike">
                          <a:effectLst/>
                        </a:rPr>
                        <a:t>8.82</a:t>
                      </a:r>
                      <a:endParaRPr lang="en-ZA" sz="16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ZA" sz="1600" u="none" strike="noStrike">
                          <a:effectLst/>
                        </a:rPr>
                        <a:t>27%</a:t>
                      </a:r>
                      <a:endParaRPr lang="en-ZA" sz="16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dirty="0">
                          <a:effectLst/>
                        </a:rPr>
                        <a:t>II</a:t>
                      </a:r>
                      <a:endParaRPr lang="en-ZA" sz="1600" b="0" i="0" u="none" strike="noStrike" dirty="0">
                        <a:solidFill>
                          <a:srgbClr val="000000"/>
                        </a:solidFill>
                        <a:effectLst/>
                        <a:latin typeface="Calibri" panose="020F0502020204030204" pitchFamily="34" charset="0"/>
                      </a:endParaRPr>
                    </a:p>
                  </a:txBody>
                  <a:tcPr marL="0" marR="0" marT="0" marB="0" anchor="b"/>
                </a:tc>
              </a:tr>
              <a:tr h="117335">
                <a:tc>
                  <a:txBody>
                    <a:bodyPr/>
                    <a:lstStyle/>
                    <a:p>
                      <a:pPr algn="l" fontAlgn="b"/>
                      <a:r>
                        <a:rPr lang="en-ZA" sz="1600" u="none" strike="noStrike">
                          <a:effectLst/>
                        </a:rPr>
                        <a:t>H10B</a:t>
                      </a:r>
                      <a:endParaRPr lang="en-ZA" sz="16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ZA" sz="1600" u="none" strike="noStrike">
                          <a:effectLst/>
                        </a:rPr>
                        <a:t>12.20</a:t>
                      </a:r>
                      <a:endParaRPr lang="en-ZA" sz="16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ZA" sz="1600" u="none" strike="noStrike">
                          <a:effectLst/>
                        </a:rPr>
                        <a:t>8.86</a:t>
                      </a:r>
                      <a:endParaRPr lang="en-ZA" sz="16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ZA" sz="1600" u="none" strike="noStrike" dirty="0">
                          <a:effectLst/>
                        </a:rPr>
                        <a:t>0.48</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ZA" sz="1600" u="none" strike="noStrike">
                          <a:effectLst/>
                        </a:rPr>
                        <a:t>2.86</a:t>
                      </a:r>
                      <a:endParaRPr lang="en-ZA" sz="16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ZA" sz="1600" u="none" strike="noStrike">
                          <a:effectLst/>
                        </a:rPr>
                        <a:t>73%</a:t>
                      </a:r>
                      <a:endParaRPr lang="en-ZA" sz="16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dirty="0">
                          <a:effectLst/>
                        </a:rPr>
                        <a:t>III</a:t>
                      </a:r>
                      <a:endParaRPr lang="en-ZA" sz="1600" b="0" i="0" u="none" strike="noStrike" dirty="0">
                        <a:solidFill>
                          <a:srgbClr val="000000"/>
                        </a:solidFill>
                        <a:effectLst/>
                        <a:latin typeface="Calibri" panose="020F0502020204030204" pitchFamily="34" charset="0"/>
                      </a:endParaRPr>
                    </a:p>
                  </a:txBody>
                  <a:tcPr marL="0" marR="0" marT="0" marB="0" anchor="b"/>
                </a:tc>
              </a:tr>
              <a:tr h="117335">
                <a:tc>
                  <a:txBody>
                    <a:bodyPr/>
                    <a:lstStyle/>
                    <a:p>
                      <a:pPr algn="l" fontAlgn="b"/>
                      <a:r>
                        <a:rPr lang="en-ZA" sz="1600" u="none" strike="noStrike" dirty="0">
                          <a:effectLst/>
                        </a:rPr>
                        <a:t>H10C</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ZA" sz="1600" u="none" strike="noStrike" dirty="0">
                          <a:effectLst/>
                        </a:rPr>
                        <a:t>21.28</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ZA" sz="1600" u="none" strike="noStrike" dirty="0">
                          <a:effectLst/>
                        </a:rPr>
                        <a:t>26.30</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ZA" sz="1600" u="none" strike="noStrike" dirty="0">
                          <a:effectLst/>
                        </a:rPr>
                        <a:t>2.00</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ZA" sz="1600" u="none" strike="noStrike" dirty="0">
                          <a:effectLst/>
                        </a:rPr>
                        <a:t>-7.03</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ZA" sz="1600" u="none" strike="noStrike" dirty="0">
                          <a:effectLst/>
                        </a:rPr>
                        <a:t>124%</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dirty="0">
                          <a:effectLst/>
                        </a:rPr>
                        <a:t>III</a:t>
                      </a:r>
                      <a:endParaRPr lang="en-ZA" sz="1600" b="0" i="0" u="none" strike="noStrike" dirty="0">
                        <a:solidFill>
                          <a:srgbClr val="000000"/>
                        </a:solidFill>
                        <a:effectLst/>
                        <a:latin typeface="Calibri" panose="020F0502020204030204" pitchFamily="34" charset="0"/>
                      </a:endParaRPr>
                    </a:p>
                  </a:txBody>
                  <a:tcPr marL="0" marR="0" marT="0" marB="0" anchor="b"/>
                </a:tc>
              </a:tr>
              <a:tr h="117335">
                <a:tc>
                  <a:txBody>
                    <a:bodyPr/>
                    <a:lstStyle/>
                    <a:p>
                      <a:pPr algn="l" fontAlgn="b"/>
                      <a:r>
                        <a:rPr lang="en-ZA" sz="1600" b="1" i="0" u="none" strike="noStrike" dirty="0" smtClean="0">
                          <a:solidFill>
                            <a:srgbClr val="000000"/>
                          </a:solidFill>
                          <a:effectLst/>
                          <a:latin typeface="Calibri" panose="020F0502020204030204" pitchFamily="34" charset="0"/>
                        </a:rPr>
                        <a:t>BB-1</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ZA" sz="1600" b="1" i="0" u="none" strike="noStrike" dirty="0" smtClean="0">
                          <a:solidFill>
                            <a:srgbClr val="000000"/>
                          </a:solidFill>
                          <a:effectLst/>
                          <a:latin typeface="Calibri" panose="020F0502020204030204" pitchFamily="34" charset="0"/>
                        </a:rPr>
                        <a:t>51.60</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ZA" sz="1600" b="1" i="0" u="none" strike="noStrike" dirty="0" smtClean="0">
                          <a:solidFill>
                            <a:srgbClr val="000000"/>
                          </a:solidFill>
                          <a:effectLst/>
                          <a:latin typeface="Calibri" panose="020F0502020204030204" pitchFamily="34" charset="0"/>
                        </a:rPr>
                        <a:t>38.79</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ZA" sz="1600" b="1" i="0" u="none" strike="noStrike" dirty="0" smtClean="0">
                          <a:solidFill>
                            <a:srgbClr val="000000"/>
                          </a:solidFill>
                          <a:effectLst/>
                          <a:latin typeface="Calibri" panose="020F0502020204030204" pitchFamily="34" charset="0"/>
                        </a:rPr>
                        <a:t>4.03</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ZA" sz="1600" b="1" i="0" u="none" strike="noStrike" dirty="0" smtClean="0">
                          <a:solidFill>
                            <a:srgbClr val="000000"/>
                          </a:solidFill>
                          <a:effectLst/>
                          <a:latin typeface="Calibri" panose="020F0502020204030204" pitchFamily="34" charset="0"/>
                        </a:rPr>
                        <a:t>8.78</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ZA" sz="1600" b="1" i="0" u="none" strike="noStrike" dirty="0" smtClean="0">
                          <a:solidFill>
                            <a:srgbClr val="000000"/>
                          </a:solidFill>
                          <a:effectLst/>
                          <a:latin typeface="Calibri" panose="020F0502020204030204" pitchFamily="34" charset="0"/>
                        </a:rPr>
                        <a:t>75%</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b="1" i="0" u="none" strike="noStrike" dirty="0" smtClean="0">
                          <a:solidFill>
                            <a:srgbClr val="000000"/>
                          </a:solidFill>
                          <a:effectLst/>
                          <a:latin typeface="Calibri" panose="020F0502020204030204" pitchFamily="34" charset="0"/>
                        </a:rPr>
                        <a:t>III</a:t>
                      </a:r>
                      <a:endParaRPr lang="en-ZA" sz="1600" b="1" i="0" u="none" strike="noStrike" dirty="0">
                        <a:solidFill>
                          <a:srgbClr val="000000"/>
                        </a:solidFill>
                        <a:effectLst/>
                        <a:latin typeface="Calibri" panose="020F0502020204030204" pitchFamily="34" charset="0"/>
                      </a:endParaRPr>
                    </a:p>
                  </a:txBody>
                  <a:tcPr marL="0" marR="0" marT="0" marB="0" anchor="b"/>
                </a:tc>
              </a:tr>
            </a:tbl>
          </a:graphicData>
        </a:graphic>
      </p:graphicFrame>
      <p:sp>
        <p:nvSpPr>
          <p:cNvPr id="3" name="Rectangle 2"/>
          <p:cNvSpPr/>
          <p:nvPr/>
        </p:nvSpPr>
        <p:spPr>
          <a:xfrm>
            <a:off x="0" y="104060"/>
            <a:ext cx="3737558" cy="5403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ZA" dirty="0" smtClean="0">
                <a:solidFill>
                  <a:srgbClr val="FF0000"/>
                </a:solidFill>
              </a:rPr>
              <a:t>Prioritisation example: H10C</a:t>
            </a:r>
            <a:endParaRPr lang="en-ZA" dirty="0">
              <a:solidFill>
                <a:srgbClr val="FF0000"/>
              </a:solidFill>
            </a:endParaRPr>
          </a:p>
        </p:txBody>
      </p:sp>
    </p:spTree>
    <p:extLst>
      <p:ext uri="{BB962C8B-B14F-4D97-AF65-F5344CB8AC3E}">
        <p14:creationId xmlns:p14="http://schemas.microsoft.com/office/powerpoint/2010/main" val="168947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Prioritisation example</a:t>
            </a:r>
            <a:endParaRPr lang="en-ZA" dirty="0"/>
          </a:p>
        </p:txBody>
      </p:sp>
      <p:sp>
        <p:nvSpPr>
          <p:cNvPr id="3" name="Content Placeholder 2"/>
          <p:cNvSpPr>
            <a:spLocks noGrp="1"/>
          </p:cNvSpPr>
          <p:nvPr>
            <p:ph idx="1"/>
          </p:nvPr>
        </p:nvSpPr>
        <p:spPr/>
        <p:txBody>
          <a:bodyPr/>
          <a:lstStyle/>
          <a:p>
            <a:r>
              <a:rPr lang="en-ZA" dirty="0" smtClean="0"/>
              <a:t>See EXCEL sheet</a:t>
            </a:r>
            <a:endParaRPr lang="en-ZA" dirty="0"/>
          </a:p>
        </p:txBody>
      </p:sp>
    </p:spTree>
    <p:extLst>
      <p:ext uri="{BB962C8B-B14F-4D97-AF65-F5344CB8AC3E}">
        <p14:creationId xmlns:p14="http://schemas.microsoft.com/office/powerpoint/2010/main" val="34596575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Discussion</a:t>
            </a:r>
            <a:endParaRPr lang="en-ZA" dirty="0"/>
          </a:p>
        </p:txBody>
      </p:sp>
      <p:sp>
        <p:nvSpPr>
          <p:cNvPr id="3" name="Content Placeholder 2"/>
          <p:cNvSpPr>
            <a:spLocks noGrp="1"/>
          </p:cNvSpPr>
          <p:nvPr>
            <p:ph idx="1"/>
          </p:nvPr>
        </p:nvSpPr>
        <p:spPr/>
        <p:txBody>
          <a:bodyPr/>
          <a:lstStyle/>
          <a:p>
            <a:r>
              <a:rPr lang="en-ZA" dirty="0"/>
              <a:t>Indicators, data </a:t>
            </a:r>
            <a:r>
              <a:rPr lang="en-ZA" dirty="0" smtClean="0"/>
              <a:t>used to support them</a:t>
            </a:r>
            <a:endParaRPr lang="en-ZA" dirty="0"/>
          </a:p>
          <a:p>
            <a:endParaRPr lang="en-ZA" dirty="0" smtClean="0"/>
          </a:p>
          <a:p>
            <a:r>
              <a:rPr lang="en-ZA" dirty="0" smtClean="0"/>
              <a:t>Scoring system</a:t>
            </a:r>
          </a:p>
          <a:p>
            <a:endParaRPr lang="en-ZA" dirty="0" smtClean="0"/>
          </a:p>
          <a:p>
            <a:r>
              <a:rPr lang="en-ZA" dirty="0" smtClean="0"/>
              <a:t>Prioritisation results - any adjustments necessary</a:t>
            </a:r>
          </a:p>
        </p:txBody>
      </p:sp>
    </p:spTree>
    <p:extLst>
      <p:ext uri="{BB962C8B-B14F-4D97-AF65-F5344CB8AC3E}">
        <p14:creationId xmlns:p14="http://schemas.microsoft.com/office/powerpoint/2010/main" val="20044427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cstate="email">
            <a:extLst>
              <a:ext uri="{28A0092B-C50C-407E-A947-70E740481C1C}">
                <a14:useLocalDpi xmlns:a14="http://schemas.microsoft.com/office/drawing/2010/main"/>
              </a:ext>
            </a:extLst>
          </a:blip>
          <a:srcRect/>
          <a:stretch/>
        </p:blipFill>
        <p:spPr bwMode="auto">
          <a:xfrm>
            <a:off x="1475116" y="77638"/>
            <a:ext cx="7668883" cy="6374920"/>
          </a:xfrm>
          <a:prstGeom prst="rect">
            <a:avLst/>
          </a:prstGeom>
          <a:ln>
            <a:noFill/>
          </a:ln>
          <a:effectLst>
            <a:softEdge rad="112500"/>
          </a:effectLst>
          <a:extLst>
            <a:ext uri="{53640926-AAD7-44D8-BBD7-CCE9431645EC}">
              <a14:shadowObscured xmlns:a14="http://schemas.microsoft.com/office/drawing/2010/main"/>
            </a:ext>
          </a:extLst>
        </p:spPr>
      </p:pic>
      <p:sp>
        <p:nvSpPr>
          <p:cNvPr id="2" name="Round Same Side Corner Rectangle 1"/>
          <p:cNvSpPr/>
          <p:nvPr/>
        </p:nvSpPr>
        <p:spPr>
          <a:xfrm>
            <a:off x="1801813" y="2126512"/>
            <a:ext cx="6383337" cy="1892332"/>
          </a:xfrm>
          <a:prstGeom prst="round2SameRect">
            <a:avLst/>
          </a:prstGeom>
          <a:gradFill flip="none" rotWithShape="1">
            <a:gsLst>
              <a:gs pos="0">
                <a:schemeClr val="bg2">
                  <a:lumMod val="75000"/>
                </a:schemeClr>
              </a:gs>
              <a:gs pos="100000">
                <a:srgbClr val="FFFFD5"/>
              </a:gs>
            </a:gsLst>
            <a:path path="rect">
              <a:fillToRect l="100000" t="100000"/>
            </a:path>
            <a:tileRect r="-100000" b="-100000"/>
          </a:gradFill>
          <a:ln w="38100">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ZA" sz="4400" b="1" dirty="0" smtClean="0">
                <a:solidFill>
                  <a:schemeClr val="bg2">
                    <a:lumMod val="25000"/>
                  </a:schemeClr>
                </a:solidFill>
                <a:effectLst>
                  <a:outerShdw blurRad="38100" dist="38100" dir="2700000" algn="tl">
                    <a:srgbClr val="000000">
                      <a:alpha val="43137"/>
                    </a:srgbClr>
                  </a:outerShdw>
                </a:effectLst>
              </a:rPr>
              <a:t>Groundwater</a:t>
            </a:r>
          </a:p>
          <a:p>
            <a:pPr algn="ctr">
              <a:defRPr/>
            </a:pPr>
            <a:r>
              <a:rPr lang="en-ZA" sz="4400" b="1" dirty="0" smtClean="0">
                <a:solidFill>
                  <a:schemeClr val="bg2">
                    <a:lumMod val="25000"/>
                  </a:schemeClr>
                </a:solidFill>
                <a:effectLst>
                  <a:outerShdw blurRad="38100" dist="38100" dir="2700000" algn="tl">
                    <a:srgbClr val="000000">
                      <a:alpha val="43137"/>
                    </a:srgbClr>
                  </a:outerShdw>
                </a:effectLst>
              </a:rPr>
              <a:t>2. Evaluation of GRUs</a:t>
            </a:r>
          </a:p>
        </p:txBody>
      </p:sp>
      <p:cxnSp>
        <p:nvCxnSpPr>
          <p:cNvPr id="4" name="Straight Connector 3"/>
          <p:cNvCxnSpPr/>
          <p:nvPr/>
        </p:nvCxnSpPr>
        <p:spPr>
          <a:xfrm flipV="1">
            <a:off x="1801813" y="4232815"/>
            <a:ext cx="6383337" cy="12700"/>
          </a:xfrm>
          <a:prstGeom prst="line">
            <a:avLst/>
          </a:prstGeom>
          <a:ln w="15240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3845" y="3596640"/>
            <a:ext cx="3324284" cy="3073205"/>
          </a:xfrm>
          <a:prstGeom prst="rect">
            <a:avLst/>
          </a:prstGeom>
        </p:spPr>
      </p:pic>
    </p:spTree>
    <p:extLst>
      <p:ext uri="{BB962C8B-B14F-4D97-AF65-F5344CB8AC3E}">
        <p14:creationId xmlns:p14="http://schemas.microsoft.com/office/powerpoint/2010/main" val="34734546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Evaluation of RUs</a:t>
            </a:r>
            <a:endParaRPr lang="en-ZA" dirty="0"/>
          </a:p>
        </p:txBody>
      </p:sp>
      <p:sp>
        <p:nvSpPr>
          <p:cNvPr id="3" name="Content Placeholder 2"/>
          <p:cNvSpPr>
            <a:spLocks noGrp="1"/>
          </p:cNvSpPr>
          <p:nvPr>
            <p:ph idx="1"/>
          </p:nvPr>
        </p:nvSpPr>
        <p:spPr/>
        <p:txBody>
          <a:bodyPr/>
          <a:lstStyle/>
          <a:p>
            <a:r>
              <a:rPr lang="en-ZA" sz="2800" dirty="0" smtClean="0"/>
              <a:t>Identify sub-components </a:t>
            </a:r>
            <a:r>
              <a:rPr lang="en-ZA" sz="2800" dirty="0"/>
              <a:t>that may be important to users </a:t>
            </a:r>
            <a:r>
              <a:rPr lang="en-ZA" sz="2800" dirty="0" smtClean="0"/>
              <a:t>and </a:t>
            </a:r>
            <a:r>
              <a:rPr lang="en-ZA" sz="2800" dirty="0"/>
              <a:t>the environment </a:t>
            </a:r>
            <a:r>
              <a:rPr lang="en-ZA" sz="2800" dirty="0" smtClean="0"/>
              <a:t>(per RU) and select indicators </a:t>
            </a:r>
            <a:r>
              <a:rPr lang="en-ZA" sz="2800" dirty="0"/>
              <a:t>for which RQOs and Numerical Limits should be developed. </a:t>
            </a:r>
          </a:p>
          <a:p>
            <a:r>
              <a:rPr lang="en-ZA" sz="2800" dirty="0" smtClean="0"/>
              <a:t>Resource </a:t>
            </a:r>
            <a:r>
              <a:rPr lang="en-ZA" sz="2800" dirty="0"/>
              <a:t>Unit Evaluation Tool </a:t>
            </a:r>
            <a:r>
              <a:rPr lang="en-ZA" sz="2800" dirty="0" smtClean="0"/>
              <a:t>used as </a:t>
            </a:r>
            <a:r>
              <a:rPr lang="en-ZA" sz="2800" dirty="0"/>
              <a:t>a </a:t>
            </a:r>
            <a:r>
              <a:rPr lang="en-ZA" sz="2800" dirty="0" smtClean="0"/>
              <a:t>guideline - the </a:t>
            </a:r>
            <a:r>
              <a:rPr lang="en-ZA" sz="2800" dirty="0"/>
              <a:t>components routinely considered for rivers (quality, quantity) are equally applicable to groundwater. </a:t>
            </a:r>
            <a:endParaRPr lang="en-ZA" sz="2800" dirty="0" smtClean="0"/>
          </a:p>
          <a:p>
            <a:r>
              <a:rPr lang="en-ZA" sz="2800" dirty="0" smtClean="0"/>
              <a:t>Recent </a:t>
            </a:r>
            <a:r>
              <a:rPr lang="en-ZA" sz="2800" dirty="0"/>
              <a:t>examples from other catchments, specifically the </a:t>
            </a:r>
            <a:r>
              <a:rPr lang="en-ZA" sz="2800" dirty="0" err="1"/>
              <a:t>Olifants-Doorn</a:t>
            </a:r>
            <a:r>
              <a:rPr lang="en-ZA" sz="2800" dirty="0"/>
              <a:t> (DWS, 2014),  and the </a:t>
            </a:r>
            <a:r>
              <a:rPr lang="en-ZA" sz="2800" dirty="0" err="1"/>
              <a:t>Inkomati-Usuthu</a:t>
            </a:r>
            <a:r>
              <a:rPr lang="en-ZA" sz="2800" dirty="0"/>
              <a:t> (DWS, 2015</a:t>
            </a:r>
            <a:r>
              <a:rPr lang="en-ZA" sz="2800" dirty="0" smtClean="0"/>
              <a:t>).</a:t>
            </a:r>
            <a:endParaRPr lang="en-ZA" sz="2800" dirty="0"/>
          </a:p>
        </p:txBody>
      </p:sp>
    </p:spTree>
    <p:extLst>
      <p:ext uri="{BB962C8B-B14F-4D97-AF65-F5344CB8AC3E}">
        <p14:creationId xmlns:p14="http://schemas.microsoft.com/office/powerpoint/2010/main" val="7669501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Evaluation of RUs</a:t>
            </a:r>
            <a:endParaRPr lang="en-ZA"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06557225"/>
              </p:ext>
            </p:extLst>
          </p:nvPr>
        </p:nvGraphicFramePr>
        <p:xfrm>
          <a:off x="106111" y="1363029"/>
          <a:ext cx="6940965" cy="4138531"/>
        </p:xfrm>
        <a:graphic>
          <a:graphicData uri="http://schemas.openxmlformats.org/drawingml/2006/table">
            <a:tbl>
              <a:tblPr firstRow="1" firstCol="1" bandRow="1">
                <a:tableStyleId>{5C22544A-7EE6-4342-B048-85BDC9FD1C3A}</a:tableStyleId>
              </a:tblPr>
              <a:tblGrid>
                <a:gridCol w="1281723"/>
                <a:gridCol w="1281723"/>
                <a:gridCol w="4377519"/>
              </a:tblGrid>
              <a:tr h="449060">
                <a:tc>
                  <a:txBody>
                    <a:bodyPr/>
                    <a:lstStyle/>
                    <a:p>
                      <a:pPr algn="l">
                        <a:lnSpc>
                          <a:spcPct val="115000"/>
                        </a:lnSpc>
                        <a:spcBef>
                          <a:spcPts val="600"/>
                        </a:spcBef>
                        <a:spcAft>
                          <a:spcPts val="0"/>
                        </a:spcAft>
                      </a:pPr>
                      <a:r>
                        <a:rPr lang="en-ZA" sz="1600" dirty="0">
                          <a:effectLst/>
                        </a:rPr>
                        <a:t>Component</a:t>
                      </a:r>
                      <a:endParaRPr lang="en-ZA" sz="1200" dirty="0">
                        <a:effectLst/>
                        <a:latin typeface="Arial" panose="020B0604020202020204" pitchFamily="34" charset="0"/>
                        <a:ea typeface="Arial" panose="020B0604020202020204" pitchFamily="34" charset="0"/>
                      </a:endParaRPr>
                    </a:p>
                  </a:txBody>
                  <a:tcPr marL="68580" marR="68580" marT="0" marB="0"/>
                </a:tc>
                <a:tc>
                  <a:txBody>
                    <a:bodyPr/>
                    <a:lstStyle/>
                    <a:p>
                      <a:pPr algn="l">
                        <a:lnSpc>
                          <a:spcPct val="115000"/>
                        </a:lnSpc>
                        <a:spcBef>
                          <a:spcPts val="600"/>
                        </a:spcBef>
                        <a:spcAft>
                          <a:spcPts val="0"/>
                        </a:spcAft>
                      </a:pPr>
                      <a:r>
                        <a:rPr lang="en-ZA" sz="1600" dirty="0">
                          <a:effectLst/>
                        </a:rPr>
                        <a:t>Sub-Component</a:t>
                      </a:r>
                      <a:endParaRPr lang="en-ZA" sz="1200" dirty="0">
                        <a:effectLst/>
                        <a:latin typeface="Arial" panose="020B0604020202020204" pitchFamily="34" charset="0"/>
                        <a:ea typeface="Arial" panose="020B0604020202020204" pitchFamily="34" charset="0"/>
                      </a:endParaRPr>
                    </a:p>
                  </a:txBody>
                  <a:tcPr marL="68580" marR="68580" marT="0" marB="0"/>
                </a:tc>
                <a:tc>
                  <a:txBody>
                    <a:bodyPr/>
                    <a:lstStyle/>
                    <a:p>
                      <a:pPr algn="l">
                        <a:lnSpc>
                          <a:spcPct val="115000"/>
                        </a:lnSpc>
                        <a:spcBef>
                          <a:spcPts val="600"/>
                        </a:spcBef>
                        <a:spcAft>
                          <a:spcPts val="0"/>
                        </a:spcAft>
                      </a:pPr>
                      <a:r>
                        <a:rPr lang="en-ZA" sz="1600" dirty="0">
                          <a:effectLst/>
                        </a:rPr>
                        <a:t>Indicator</a:t>
                      </a:r>
                      <a:endParaRPr lang="en-ZA" sz="1200" dirty="0">
                        <a:effectLst/>
                        <a:latin typeface="Arial" panose="020B0604020202020204" pitchFamily="34" charset="0"/>
                        <a:ea typeface="Arial" panose="020B0604020202020204" pitchFamily="34" charset="0"/>
                      </a:endParaRPr>
                    </a:p>
                  </a:txBody>
                  <a:tcPr marL="68580" marR="68580" marT="0" marB="0"/>
                </a:tc>
              </a:tr>
              <a:tr h="449060">
                <a:tc rowSpan="2">
                  <a:txBody>
                    <a:bodyPr/>
                    <a:lstStyle/>
                    <a:p>
                      <a:pPr algn="l">
                        <a:lnSpc>
                          <a:spcPct val="115000"/>
                        </a:lnSpc>
                        <a:spcBef>
                          <a:spcPts val="600"/>
                        </a:spcBef>
                        <a:spcAft>
                          <a:spcPts val="0"/>
                        </a:spcAft>
                      </a:pPr>
                      <a:r>
                        <a:rPr lang="en-ZA" sz="1600" b="1" kern="1200" dirty="0" smtClean="0">
                          <a:solidFill>
                            <a:schemeClr val="lt1"/>
                          </a:solidFill>
                          <a:effectLst/>
                          <a:latin typeface="+mn-lt"/>
                          <a:ea typeface="+mn-ea"/>
                          <a:cs typeface="+mn-cs"/>
                        </a:rPr>
                        <a:t>Available Yield</a:t>
                      </a:r>
                      <a:endParaRPr lang="en-ZA" sz="1600" b="1" kern="1200" dirty="0">
                        <a:solidFill>
                          <a:schemeClr val="lt1"/>
                        </a:solidFill>
                        <a:effectLst/>
                        <a:latin typeface="+mn-lt"/>
                        <a:ea typeface="+mn-ea"/>
                        <a:cs typeface="+mn-cs"/>
                      </a:endParaRPr>
                    </a:p>
                  </a:txBody>
                  <a:tcPr marL="68580" marR="68580" marT="0" marB="0"/>
                </a:tc>
                <a:tc>
                  <a:txBody>
                    <a:bodyPr/>
                    <a:lstStyle/>
                    <a:p>
                      <a:pPr algn="l">
                        <a:lnSpc>
                          <a:spcPct val="115000"/>
                        </a:lnSpc>
                        <a:spcBef>
                          <a:spcPts val="600"/>
                        </a:spcBef>
                        <a:spcAft>
                          <a:spcPts val="0"/>
                        </a:spcAft>
                      </a:pPr>
                      <a:r>
                        <a:rPr lang="en-ZA" sz="1600" kern="1200" dirty="0" smtClean="0">
                          <a:solidFill>
                            <a:schemeClr val="dk1"/>
                          </a:solidFill>
                          <a:effectLst/>
                          <a:latin typeface="+mn-lt"/>
                          <a:ea typeface="+mn-ea"/>
                          <a:cs typeface="+mn-cs"/>
                        </a:rPr>
                        <a:t>Abstraction</a:t>
                      </a:r>
                      <a:endParaRPr lang="en-ZA" sz="1600" kern="1200" dirty="0">
                        <a:solidFill>
                          <a:schemeClr val="dk1"/>
                        </a:solidFill>
                        <a:effectLst/>
                        <a:latin typeface="+mn-lt"/>
                        <a:ea typeface="+mn-ea"/>
                        <a:cs typeface="+mn-cs"/>
                      </a:endParaRPr>
                    </a:p>
                  </a:txBody>
                  <a:tcPr marL="68580" marR="68580" marT="0" marB="0"/>
                </a:tc>
                <a:tc>
                  <a:txBody>
                    <a:bodyPr/>
                    <a:lstStyle/>
                    <a:p>
                      <a:pPr marL="0" marR="0" lvl="0" indent="0" algn="l" defTabSz="457200" rtl="0" eaLnBrk="1" fontAlgn="auto" latinLnBrk="0" hangingPunct="1">
                        <a:lnSpc>
                          <a:spcPct val="115000"/>
                        </a:lnSpc>
                        <a:spcBef>
                          <a:spcPts val="600"/>
                        </a:spcBef>
                        <a:spcAft>
                          <a:spcPts val="0"/>
                        </a:spcAft>
                        <a:buClrTx/>
                        <a:buSzTx/>
                        <a:buFontTx/>
                        <a:buNone/>
                        <a:tabLst/>
                        <a:defRPr/>
                      </a:pPr>
                      <a:r>
                        <a:rPr lang="en-ZA" sz="1600" kern="1200" dirty="0" smtClean="0">
                          <a:solidFill>
                            <a:schemeClr val="dk1"/>
                          </a:solidFill>
                          <a:effectLst/>
                          <a:latin typeface="+mn-lt"/>
                          <a:ea typeface="+mn-ea"/>
                          <a:cs typeface="+mn-cs"/>
                        </a:rPr>
                        <a:t>Water level recovers from abstraction impact during wet season, under consideration of climate change and drought cycles</a:t>
                      </a:r>
                    </a:p>
                  </a:txBody>
                  <a:tcPr marL="68580" marR="68580" marT="0" marB="0"/>
                </a:tc>
              </a:tr>
              <a:tr h="449060">
                <a:tc vMerge="1">
                  <a:txBody>
                    <a:bodyPr/>
                    <a:lstStyle/>
                    <a:p>
                      <a:endParaRPr lang="en-ZA"/>
                    </a:p>
                  </a:txBody>
                  <a:tcPr/>
                </a:tc>
                <a:tc>
                  <a:txBody>
                    <a:bodyPr/>
                    <a:lstStyle/>
                    <a:p>
                      <a:pPr algn="l" fontAlgn="b"/>
                      <a:r>
                        <a:rPr lang="en-ZA" sz="1600" kern="1200" dirty="0">
                          <a:solidFill>
                            <a:schemeClr val="dk1"/>
                          </a:solidFill>
                          <a:effectLst/>
                          <a:latin typeface="+mn-lt"/>
                          <a:ea typeface="+mn-ea"/>
                          <a:cs typeface="+mn-cs"/>
                        </a:rPr>
                        <a:t>Groundwater level</a:t>
                      </a:r>
                    </a:p>
                  </a:txBody>
                  <a:tcPr marL="5443" marR="5443" marT="5443" marB="0" anchor="b"/>
                </a:tc>
                <a:tc>
                  <a:txBody>
                    <a:bodyPr/>
                    <a:lstStyle/>
                    <a:p>
                      <a:pPr algn="l" fontAlgn="b"/>
                      <a:r>
                        <a:rPr lang="en-ZA" sz="1600" kern="1200" dirty="0" smtClean="0">
                          <a:solidFill>
                            <a:schemeClr val="dk1"/>
                          </a:solidFill>
                          <a:effectLst/>
                          <a:latin typeface="+mn-lt"/>
                          <a:ea typeface="+mn-ea"/>
                          <a:cs typeface="+mn-cs"/>
                        </a:rPr>
                        <a:t> Water </a:t>
                      </a:r>
                      <a:r>
                        <a:rPr lang="en-ZA" sz="1600" kern="1200" dirty="0">
                          <a:solidFill>
                            <a:schemeClr val="dk1"/>
                          </a:solidFill>
                          <a:effectLst/>
                          <a:latin typeface="+mn-lt"/>
                          <a:ea typeface="+mn-ea"/>
                          <a:cs typeface="+mn-cs"/>
                        </a:rPr>
                        <a:t>level</a:t>
                      </a:r>
                    </a:p>
                  </a:txBody>
                  <a:tcPr marL="5443" marR="5443" marT="5443" marB="0" anchor="b"/>
                </a:tc>
              </a:tr>
              <a:tr h="217080">
                <a:tc rowSpan="2">
                  <a:txBody>
                    <a:bodyPr/>
                    <a:lstStyle/>
                    <a:p>
                      <a:pPr algn="l">
                        <a:lnSpc>
                          <a:spcPct val="115000"/>
                        </a:lnSpc>
                        <a:spcBef>
                          <a:spcPts val="600"/>
                        </a:spcBef>
                        <a:spcAft>
                          <a:spcPts val="0"/>
                        </a:spcAft>
                      </a:pPr>
                      <a:r>
                        <a:rPr lang="en-ZA" sz="1600" dirty="0" smtClean="0">
                          <a:effectLst/>
                        </a:rPr>
                        <a:t>Quantity</a:t>
                      </a:r>
                      <a:endParaRPr lang="en-ZA" sz="1200" dirty="0">
                        <a:effectLst/>
                        <a:latin typeface="Arial" panose="020B0604020202020204" pitchFamily="34" charset="0"/>
                        <a:ea typeface="Arial" panose="020B0604020202020204" pitchFamily="34" charset="0"/>
                      </a:endParaRPr>
                    </a:p>
                  </a:txBody>
                  <a:tcPr marL="68580" marR="68580" marT="0" marB="0"/>
                </a:tc>
                <a:tc>
                  <a:txBody>
                    <a:bodyPr/>
                    <a:lstStyle/>
                    <a:p>
                      <a:pPr algn="l">
                        <a:lnSpc>
                          <a:spcPct val="115000"/>
                        </a:lnSpc>
                        <a:spcBef>
                          <a:spcPts val="600"/>
                        </a:spcBef>
                        <a:spcAft>
                          <a:spcPts val="0"/>
                        </a:spcAft>
                      </a:pPr>
                      <a:r>
                        <a:rPr lang="en-ZA" sz="1600" dirty="0">
                          <a:effectLst/>
                        </a:rPr>
                        <a:t>Discharge</a:t>
                      </a:r>
                      <a:endParaRPr lang="en-ZA" sz="1200" dirty="0">
                        <a:effectLst/>
                        <a:latin typeface="Arial" panose="020B0604020202020204" pitchFamily="34" charset="0"/>
                        <a:ea typeface="Arial" panose="020B0604020202020204" pitchFamily="34" charset="0"/>
                      </a:endParaRPr>
                    </a:p>
                  </a:txBody>
                  <a:tcPr marL="68580" marR="68580" marT="0" marB="0"/>
                </a:tc>
                <a:tc>
                  <a:txBody>
                    <a:bodyPr/>
                    <a:lstStyle/>
                    <a:p>
                      <a:pPr algn="l">
                        <a:lnSpc>
                          <a:spcPct val="115000"/>
                        </a:lnSpc>
                        <a:spcBef>
                          <a:spcPts val="600"/>
                        </a:spcBef>
                        <a:spcAft>
                          <a:spcPts val="0"/>
                        </a:spcAft>
                      </a:pPr>
                      <a:r>
                        <a:rPr lang="en-ZA" sz="1600" dirty="0">
                          <a:effectLst/>
                        </a:rPr>
                        <a:t>Relative water levels between groundwater and </a:t>
                      </a:r>
                      <a:r>
                        <a:rPr lang="en-ZA" sz="1600" dirty="0" smtClean="0">
                          <a:effectLst/>
                        </a:rPr>
                        <a:t>surface </a:t>
                      </a:r>
                      <a:r>
                        <a:rPr lang="en-ZA" sz="1600" dirty="0">
                          <a:effectLst/>
                        </a:rPr>
                        <a:t>water</a:t>
                      </a:r>
                      <a:endParaRPr lang="en-ZA" sz="1200" dirty="0">
                        <a:effectLst/>
                        <a:latin typeface="Arial" panose="020B0604020202020204" pitchFamily="34" charset="0"/>
                        <a:ea typeface="Arial" panose="020B0604020202020204" pitchFamily="34" charset="0"/>
                      </a:endParaRPr>
                    </a:p>
                  </a:txBody>
                  <a:tcPr marL="68580" marR="68580" marT="0" marB="0"/>
                </a:tc>
              </a:tr>
              <a:tr h="217080">
                <a:tc vMerge="1">
                  <a:txBody>
                    <a:bodyPr/>
                    <a:lstStyle/>
                    <a:p>
                      <a:endParaRPr lang="en-ZA"/>
                    </a:p>
                  </a:txBody>
                  <a:tcPr/>
                </a:tc>
                <a:tc>
                  <a:txBody>
                    <a:bodyPr/>
                    <a:lstStyle/>
                    <a:p>
                      <a:pPr algn="l">
                        <a:lnSpc>
                          <a:spcPct val="115000"/>
                        </a:lnSpc>
                        <a:spcBef>
                          <a:spcPts val="600"/>
                        </a:spcBef>
                        <a:spcAft>
                          <a:spcPts val="0"/>
                        </a:spcAft>
                      </a:pPr>
                      <a:r>
                        <a:rPr lang="en-ZA" sz="1600" dirty="0">
                          <a:effectLst/>
                        </a:rPr>
                        <a:t>Low flow in river</a:t>
                      </a:r>
                      <a:endParaRPr lang="en-ZA" sz="1200" dirty="0">
                        <a:effectLst/>
                        <a:latin typeface="Arial" panose="020B0604020202020204" pitchFamily="34" charset="0"/>
                        <a:ea typeface="Arial" panose="020B0604020202020204" pitchFamily="34" charset="0"/>
                      </a:endParaRPr>
                    </a:p>
                  </a:txBody>
                  <a:tcPr marL="68580" marR="68580" marT="0" marB="0"/>
                </a:tc>
                <a:tc>
                  <a:txBody>
                    <a:bodyPr/>
                    <a:lstStyle/>
                    <a:p>
                      <a:pPr algn="l">
                        <a:lnSpc>
                          <a:spcPct val="115000"/>
                        </a:lnSpc>
                        <a:spcBef>
                          <a:spcPts val="600"/>
                        </a:spcBef>
                        <a:spcAft>
                          <a:spcPts val="0"/>
                        </a:spcAft>
                      </a:pPr>
                      <a:r>
                        <a:rPr lang="en-ZA" sz="1600" dirty="0">
                          <a:effectLst/>
                        </a:rPr>
                        <a:t>Compliance with the </a:t>
                      </a:r>
                      <a:r>
                        <a:rPr lang="en-ZA" sz="1600" dirty="0" err="1">
                          <a:effectLst/>
                        </a:rPr>
                        <a:t>lowflow</a:t>
                      </a:r>
                      <a:r>
                        <a:rPr lang="en-ZA" sz="1600" dirty="0">
                          <a:effectLst/>
                        </a:rPr>
                        <a:t> requirements in the river </a:t>
                      </a:r>
                      <a:endParaRPr lang="en-ZA" sz="1200" dirty="0">
                        <a:effectLst/>
                        <a:latin typeface="Arial" panose="020B0604020202020204" pitchFamily="34" charset="0"/>
                        <a:ea typeface="Arial" panose="020B0604020202020204" pitchFamily="34" charset="0"/>
                      </a:endParaRPr>
                    </a:p>
                  </a:txBody>
                  <a:tcPr marL="68580" marR="68580" marT="0" marB="0"/>
                </a:tc>
              </a:tr>
              <a:tr h="217080">
                <a:tc rowSpan="4">
                  <a:txBody>
                    <a:bodyPr/>
                    <a:lstStyle/>
                    <a:p>
                      <a:pPr algn="l">
                        <a:lnSpc>
                          <a:spcPct val="115000"/>
                        </a:lnSpc>
                        <a:spcBef>
                          <a:spcPts val="600"/>
                        </a:spcBef>
                        <a:spcAft>
                          <a:spcPts val="0"/>
                        </a:spcAft>
                      </a:pPr>
                      <a:r>
                        <a:rPr lang="en-ZA" sz="1600">
                          <a:effectLst/>
                        </a:rPr>
                        <a:t>Quality</a:t>
                      </a:r>
                      <a:endParaRPr lang="en-ZA" sz="1200">
                        <a:effectLst/>
                        <a:latin typeface="Arial" panose="020B0604020202020204" pitchFamily="34" charset="0"/>
                        <a:ea typeface="Arial" panose="020B0604020202020204" pitchFamily="34" charset="0"/>
                      </a:endParaRPr>
                    </a:p>
                  </a:txBody>
                  <a:tcPr marL="68580" marR="68580" marT="0" marB="0"/>
                </a:tc>
                <a:tc>
                  <a:txBody>
                    <a:bodyPr/>
                    <a:lstStyle/>
                    <a:p>
                      <a:pPr algn="l">
                        <a:lnSpc>
                          <a:spcPct val="115000"/>
                        </a:lnSpc>
                        <a:spcBef>
                          <a:spcPts val="600"/>
                        </a:spcBef>
                        <a:spcAft>
                          <a:spcPts val="0"/>
                        </a:spcAft>
                      </a:pPr>
                      <a:r>
                        <a:rPr lang="en-ZA" sz="1600">
                          <a:effectLst/>
                        </a:rPr>
                        <a:t>Nutrients</a:t>
                      </a:r>
                      <a:endParaRPr lang="en-ZA" sz="1200">
                        <a:effectLst/>
                        <a:latin typeface="Arial" panose="020B0604020202020204" pitchFamily="34" charset="0"/>
                        <a:ea typeface="Arial" panose="020B0604020202020204" pitchFamily="34" charset="0"/>
                      </a:endParaRPr>
                    </a:p>
                  </a:txBody>
                  <a:tcPr marL="68580" marR="68580" marT="0" marB="0"/>
                </a:tc>
                <a:tc>
                  <a:txBody>
                    <a:bodyPr/>
                    <a:lstStyle/>
                    <a:p>
                      <a:pPr algn="l">
                        <a:lnSpc>
                          <a:spcPct val="115000"/>
                        </a:lnSpc>
                        <a:spcBef>
                          <a:spcPts val="600"/>
                        </a:spcBef>
                        <a:spcAft>
                          <a:spcPts val="0"/>
                        </a:spcAft>
                      </a:pPr>
                      <a:r>
                        <a:rPr lang="en-ZA" sz="1600" dirty="0">
                          <a:effectLst/>
                        </a:rPr>
                        <a:t>NO</a:t>
                      </a:r>
                      <a:r>
                        <a:rPr lang="en-ZA" sz="1600" baseline="-25000" dirty="0">
                          <a:effectLst/>
                        </a:rPr>
                        <a:t>3</a:t>
                      </a:r>
                      <a:r>
                        <a:rPr lang="en-ZA" sz="1600" dirty="0">
                          <a:effectLst/>
                        </a:rPr>
                        <a:t>/NO</a:t>
                      </a:r>
                      <a:r>
                        <a:rPr lang="en-ZA" sz="1600" baseline="-25000" dirty="0">
                          <a:effectLst/>
                        </a:rPr>
                        <a:t>2</a:t>
                      </a:r>
                      <a:endParaRPr lang="en-ZA" sz="1200" dirty="0">
                        <a:effectLst/>
                        <a:latin typeface="Arial" panose="020B0604020202020204" pitchFamily="34" charset="0"/>
                        <a:ea typeface="Arial" panose="020B0604020202020204" pitchFamily="34" charset="0"/>
                      </a:endParaRPr>
                    </a:p>
                  </a:txBody>
                  <a:tcPr marL="68580" marR="68580" marT="0" marB="0"/>
                </a:tc>
              </a:tr>
              <a:tr h="217080">
                <a:tc vMerge="1">
                  <a:txBody>
                    <a:bodyPr/>
                    <a:lstStyle/>
                    <a:p>
                      <a:endParaRPr lang="en-ZA"/>
                    </a:p>
                  </a:txBody>
                  <a:tcPr/>
                </a:tc>
                <a:tc>
                  <a:txBody>
                    <a:bodyPr/>
                    <a:lstStyle/>
                    <a:p>
                      <a:pPr algn="l">
                        <a:lnSpc>
                          <a:spcPct val="115000"/>
                        </a:lnSpc>
                        <a:spcBef>
                          <a:spcPts val="600"/>
                        </a:spcBef>
                        <a:spcAft>
                          <a:spcPts val="0"/>
                        </a:spcAft>
                      </a:pPr>
                      <a:r>
                        <a:rPr lang="en-ZA" sz="1600">
                          <a:effectLst/>
                        </a:rPr>
                        <a:t>Salts</a:t>
                      </a:r>
                      <a:endParaRPr lang="en-ZA" sz="1200">
                        <a:effectLst/>
                        <a:latin typeface="Arial" panose="020B0604020202020204" pitchFamily="34" charset="0"/>
                        <a:ea typeface="Arial" panose="020B0604020202020204" pitchFamily="34" charset="0"/>
                      </a:endParaRPr>
                    </a:p>
                  </a:txBody>
                  <a:tcPr marL="68580" marR="68580" marT="0" marB="0"/>
                </a:tc>
                <a:tc>
                  <a:txBody>
                    <a:bodyPr/>
                    <a:lstStyle/>
                    <a:p>
                      <a:pPr algn="l">
                        <a:lnSpc>
                          <a:spcPct val="115000"/>
                        </a:lnSpc>
                        <a:spcBef>
                          <a:spcPts val="600"/>
                        </a:spcBef>
                        <a:spcAft>
                          <a:spcPts val="0"/>
                        </a:spcAft>
                      </a:pPr>
                      <a:r>
                        <a:rPr lang="en-ZA" sz="1600" dirty="0">
                          <a:effectLst/>
                        </a:rPr>
                        <a:t>EC</a:t>
                      </a:r>
                      <a:endParaRPr lang="en-ZA" sz="1200" dirty="0">
                        <a:effectLst/>
                        <a:latin typeface="Arial" panose="020B0604020202020204" pitchFamily="34" charset="0"/>
                        <a:ea typeface="Arial" panose="020B0604020202020204" pitchFamily="34" charset="0"/>
                      </a:endParaRPr>
                    </a:p>
                  </a:txBody>
                  <a:tcPr marL="68580" marR="68580" marT="0" marB="0"/>
                </a:tc>
              </a:tr>
              <a:tr h="217080">
                <a:tc vMerge="1">
                  <a:txBody>
                    <a:bodyPr/>
                    <a:lstStyle/>
                    <a:p>
                      <a:endParaRPr lang="en-ZA"/>
                    </a:p>
                  </a:txBody>
                  <a:tcPr/>
                </a:tc>
                <a:tc>
                  <a:txBody>
                    <a:bodyPr/>
                    <a:lstStyle/>
                    <a:p>
                      <a:pPr algn="l">
                        <a:lnSpc>
                          <a:spcPct val="115000"/>
                        </a:lnSpc>
                        <a:spcBef>
                          <a:spcPts val="600"/>
                        </a:spcBef>
                        <a:spcAft>
                          <a:spcPts val="0"/>
                        </a:spcAft>
                      </a:pPr>
                      <a:r>
                        <a:rPr lang="en-ZA" sz="1600">
                          <a:effectLst/>
                        </a:rPr>
                        <a:t>Pathogens</a:t>
                      </a:r>
                      <a:endParaRPr lang="en-ZA" sz="1200">
                        <a:effectLst/>
                        <a:latin typeface="Arial" panose="020B0604020202020204" pitchFamily="34" charset="0"/>
                        <a:ea typeface="Arial" panose="020B0604020202020204" pitchFamily="34" charset="0"/>
                      </a:endParaRPr>
                    </a:p>
                  </a:txBody>
                  <a:tcPr marL="68580" marR="68580" marT="0" marB="0"/>
                </a:tc>
                <a:tc>
                  <a:txBody>
                    <a:bodyPr/>
                    <a:lstStyle/>
                    <a:p>
                      <a:pPr algn="l">
                        <a:lnSpc>
                          <a:spcPct val="115000"/>
                        </a:lnSpc>
                        <a:spcBef>
                          <a:spcPts val="600"/>
                        </a:spcBef>
                        <a:spcAft>
                          <a:spcPts val="0"/>
                        </a:spcAft>
                      </a:pPr>
                      <a:r>
                        <a:rPr lang="en-ZA" sz="1600" dirty="0">
                          <a:effectLst/>
                        </a:rPr>
                        <a:t>E-coli</a:t>
                      </a:r>
                      <a:endParaRPr lang="en-ZA" sz="1200" dirty="0">
                        <a:effectLst/>
                        <a:latin typeface="Arial" panose="020B0604020202020204" pitchFamily="34" charset="0"/>
                        <a:ea typeface="Arial" panose="020B0604020202020204" pitchFamily="34" charset="0"/>
                      </a:endParaRPr>
                    </a:p>
                  </a:txBody>
                  <a:tcPr marL="68580" marR="68580" marT="0" marB="0"/>
                </a:tc>
              </a:tr>
              <a:tr h="217080">
                <a:tc vMerge="1">
                  <a:txBody>
                    <a:bodyPr/>
                    <a:lstStyle/>
                    <a:p>
                      <a:endParaRPr lang="en-ZA"/>
                    </a:p>
                  </a:txBody>
                  <a:tcPr/>
                </a:tc>
                <a:tc>
                  <a:txBody>
                    <a:bodyPr/>
                    <a:lstStyle/>
                    <a:p>
                      <a:pPr algn="l">
                        <a:lnSpc>
                          <a:spcPct val="115000"/>
                        </a:lnSpc>
                        <a:spcBef>
                          <a:spcPts val="600"/>
                        </a:spcBef>
                        <a:spcAft>
                          <a:spcPts val="0"/>
                        </a:spcAft>
                      </a:pPr>
                      <a:r>
                        <a:rPr lang="en-ZA" sz="1600">
                          <a:effectLst/>
                        </a:rPr>
                        <a:t>Pathogens</a:t>
                      </a:r>
                      <a:endParaRPr lang="en-ZA" sz="1200">
                        <a:effectLst/>
                        <a:latin typeface="Arial" panose="020B0604020202020204" pitchFamily="34" charset="0"/>
                        <a:ea typeface="Arial" panose="020B0604020202020204" pitchFamily="34" charset="0"/>
                      </a:endParaRPr>
                    </a:p>
                  </a:txBody>
                  <a:tcPr marL="68580" marR="68580" marT="0" marB="0"/>
                </a:tc>
                <a:tc>
                  <a:txBody>
                    <a:bodyPr/>
                    <a:lstStyle/>
                    <a:p>
                      <a:pPr algn="l">
                        <a:lnSpc>
                          <a:spcPct val="115000"/>
                        </a:lnSpc>
                        <a:spcBef>
                          <a:spcPts val="600"/>
                        </a:spcBef>
                        <a:spcAft>
                          <a:spcPts val="0"/>
                        </a:spcAft>
                      </a:pPr>
                      <a:r>
                        <a:rPr lang="en-ZA" sz="1600" dirty="0">
                          <a:effectLst/>
                        </a:rPr>
                        <a:t>Total Coliform</a:t>
                      </a:r>
                      <a:endParaRPr lang="en-ZA" sz="1200" dirty="0">
                        <a:effectLst/>
                        <a:latin typeface="Arial" panose="020B0604020202020204" pitchFamily="34" charset="0"/>
                        <a:ea typeface="Arial" panose="020B0604020202020204" pitchFamily="34" charset="0"/>
                      </a:endParaRPr>
                    </a:p>
                  </a:txBody>
                  <a:tcPr marL="68580" marR="68580" marT="0" marB="0"/>
                </a:tc>
              </a:tr>
            </a:tbl>
          </a:graphicData>
        </a:graphic>
      </p:graphicFrame>
      <p:sp>
        <p:nvSpPr>
          <p:cNvPr id="5" name="TextBox 4"/>
          <p:cNvSpPr txBox="1"/>
          <p:nvPr/>
        </p:nvSpPr>
        <p:spPr>
          <a:xfrm>
            <a:off x="7264845" y="2155023"/>
            <a:ext cx="1934387" cy="2554545"/>
          </a:xfrm>
          <a:prstGeom prst="rect">
            <a:avLst/>
          </a:prstGeom>
          <a:noFill/>
        </p:spPr>
        <p:txBody>
          <a:bodyPr wrap="square" rtlCol="0">
            <a:spAutoFit/>
          </a:bodyPr>
          <a:lstStyle/>
          <a:p>
            <a:r>
              <a:rPr lang="en-ZA" sz="2000" dirty="0" smtClean="0"/>
              <a:t>2. Develop an RQO (objective- descriptive), and numerical limit per indicator (if possible)</a:t>
            </a:r>
            <a:endParaRPr lang="en-ZA" sz="2000" dirty="0"/>
          </a:p>
        </p:txBody>
      </p:sp>
      <p:sp>
        <p:nvSpPr>
          <p:cNvPr id="6" name="TextBox 5"/>
          <p:cNvSpPr txBox="1"/>
          <p:nvPr/>
        </p:nvSpPr>
        <p:spPr>
          <a:xfrm>
            <a:off x="323020" y="5655783"/>
            <a:ext cx="5445679" cy="707886"/>
          </a:xfrm>
          <a:prstGeom prst="rect">
            <a:avLst/>
          </a:prstGeom>
          <a:noFill/>
        </p:spPr>
        <p:txBody>
          <a:bodyPr wrap="square" rtlCol="0">
            <a:spAutoFit/>
          </a:bodyPr>
          <a:lstStyle/>
          <a:p>
            <a:r>
              <a:rPr lang="en-ZA" sz="2000" dirty="0" smtClean="0"/>
              <a:t>1. Consider the relevant components / sub-components / Indicators in each prioritised RU</a:t>
            </a:r>
            <a:endParaRPr lang="en-ZA" sz="2000" dirty="0"/>
          </a:p>
        </p:txBody>
      </p:sp>
      <p:sp>
        <p:nvSpPr>
          <p:cNvPr id="7" name="Right Brace 6"/>
          <p:cNvSpPr/>
          <p:nvPr/>
        </p:nvSpPr>
        <p:spPr>
          <a:xfrm>
            <a:off x="7002217" y="2025181"/>
            <a:ext cx="319120" cy="3301659"/>
          </a:xfrm>
          <a:prstGeom prst="rightBrace">
            <a:avLst>
              <a:gd name="adj1" fmla="val 8333"/>
              <a:gd name="adj2" fmla="val 4959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a:p>
        </p:txBody>
      </p:sp>
      <p:sp>
        <p:nvSpPr>
          <p:cNvPr id="8" name="TextBox 7"/>
          <p:cNvSpPr txBox="1"/>
          <p:nvPr/>
        </p:nvSpPr>
        <p:spPr>
          <a:xfrm>
            <a:off x="6087818" y="5465985"/>
            <a:ext cx="3344617" cy="1015663"/>
          </a:xfrm>
          <a:prstGeom prst="rect">
            <a:avLst/>
          </a:prstGeom>
          <a:noFill/>
        </p:spPr>
        <p:txBody>
          <a:bodyPr wrap="square" rtlCol="0">
            <a:spAutoFit/>
          </a:bodyPr>
          <a:lstStyle/>
          <a:p>
            <a:r>
              <a:rPr lang="en-ZA" sz="2000" dirty="0" smtClean="0"/>
              <a:t>3. Per major aquifer, per prioritised quaternary (grouped per GRU)</a:t>
            </a:r>
            <a:endParaRPr lang="en-ZA" sz="2000" dirty="0"/>
          </a:p>
        </p:txBody>
      </p:sp>
    </p:spTree>
    <p:extLst>
      <p:ext uri="{BB962C8B-B14F-4D97-AF65-F5344CB8AC3E}">
        <p14:creationId xmlns:p14="http://schemas.microsoft.com/office/powerpoint/2010/main" val="270599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cstate="email">
            <a:extLst>
              <a:ext uri="{28A0092B-C50C-407E-A947-70E740481C1C}">
                <a14:useLocalDpi xmlns:a14="http://schemas.microsoft.com/office/drawing/2010/main"/>
              </a:ext>
            </a:extLst>
          </a:blip>
          <a:srcRect/>
          <a:stretch/>
        </p:blipFill>
        <p:spPr bwMode="auto">
          <a:xfrm>
            <a:off x="1475116" y="77638"/>
            <a:ext cx="7668883" cy="6374920"/>
          </a:xfrm>
          <a:prstGeom prst="rect">
            <a:avLst/>
          </a:prstGeom>
          <a:ln>
            <a:noFill/>
          </a:ln>
          <a:effectLst>
            <a:softEdge rad="112500"/>
          </a:effectLst>
          <a:extLst>
            <a:ext uri="{53640926-AAD7-44D8-BBD7-CCE9431645EC}">
              <a14:shadowObscured xmlns:a14="http://schemas.microsoft.com/office/drawing/2010/main"/>
            </a:ext>
          </a:extLst>
        </p:spPr>
      </p:pic>
      <p:sp>
        <p:nvSpPr>
          <p:cNvPr id="2" name="Round Same Side Corner Rectangle 1"/>
          <p:cNvSpPr/>
          <p:nvPr/>
        </p:nvSpPr>
        <p:spPr>
          <a:xfrm>
            <a:off x="1801813" y="2126512"/>
            <a:ext cx="6383337" cy="1892332"/>
          </a:xfrm>
          <a:prstGeom prst="round2SameRect">
            <a:avLst/>
          </a:prstGeom>
          <a:gradFill flip="none" rotWithShape="1">
            <a:gsLst>
              <a:gs pos="0">
                <a:schemeClr val="bg2">
                  <a:lumMod val="75000"/>
                </a:schemeClr>
              </a:gs>
              <a:gs pos="100000">
                <a:srgbClr val="FFFFD5"/>
              </a:gs>
            </a:gsLst>
            <a:path path="rect">
              <a:fillToRect l="100000" t="100000"/>
            </a:path>
            <a:tileRect r="-100000" b="-100000"/>
          </a:gradFill>
          <a:ln w="38100">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ZA" sz="4400" b="1" dirty="0" smtClean="0">
                <a:solidFill>
                  <a:schemeClr val="bg2">
                    <a:lumMod val="25000"/>
                  </a:schemeClr>
                </a:solidFill>
                <a:effectLst>
                  <a:outerShdw blurRad="38100" dist="38100" dir="2700000" algn="tl">
                    <a:srgbClr val="000000">
                      <a:alpha val="43137"/>
                    </a:srgbClr>
                  </a:outerShdw>
                </a:effectLst>
              </a:rPr>
              <a:t>Groundwater</a:t>
            </a:r>
          </a:p>
          <a:p>
            <a:pPr algn="ctr">
              <a:defRPr/>
            </a:pPr>
            <a:r>
              <a:rPr lang="en-ZA" sz="4400" b="1" dirty="0" smtClean="0">
                <a:solidFill>
                  <a:schemeClr val="bg2">
                    <a:lumMod val="25000"/>
                  </a:schemeClr>
                </a:solidFill>
                <a:effectLst>
                  <a:outerShdw blurRad="38100" dist="38100" dir="2700000" algn="tl">
                    <a:srgbClr val="000000">
                      <a:alpha val="43137"/>
                    </a:srgbClr>
                  </a:outerShdw>
                </a:effectLst>
              </a:rPr>
              <a:t>3. RQOs</a:t>
            </a:r>
          </a:p>
        </p:txBody>
      </p:sp>
      <p:cxnSp>
        <p:nvCxnSpPr>
          <p:cNvPr id="4" name="Straight Connector 3"/>
          <p:cNvCxnSpPr/>
          <p:nvPr/>
        </p:nvCxnSpPr>
        <p:spPr>
          <a:xfrm flipV="1">
            <a:off x="1801813" y="4232815"/>
            <a:ext cx="6383337" cy="12700"/>
          </a:xfrm>
          <a:prstGeom prst="line">
            <a:avLst/>
          </a:prstGeom>
          <a:ln w="15240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3845" y="3596640"/>
            <a:ext cx="3324284" cy="3073205"/>
          </a:xfrm>
          <a:prstGeom prst="rect">
            <a:avLst/>
          </a:prstGeom>
        </p:spPr>
      </p:pic>
    </p:spTree>
    <p:extLst>
      <p:ext uri="{BB962C8B-B14F-4D97-AF65-F5344CB8AC3E}">
        <p14:creationId xmlns:p14="http://schemas.microsoft.com/office/powerpoint/2010/main" val="24856143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150638795"/>
              </p:ext>
            </p:extLst>
          </p:nvPr>
        </p:nvGraphicFramePr>
        <p:xfrm>
          <a:off x="74813" y="659476"/>
          <a:ext cx="8811491" cy="6109855"/>
        </p:xfrm>
        <a:graphic>
          <a:graphicData uri="http://schemas.openxmlformats.org/drawingml/2006/table">
            <a:tbl>
              <a:tblPr firstRow="1" firstCol="1" bandRow="1">
                <a:tableStyleId>{5C22544A-7EE6-4342-B048-85BDC9FD1C3A}</a:tableStyleId>
              </a:tblPr>
              <a:tblGrid>
                <a:gridCol w="598780"/>
                <a:gridCol w="722945"/>
                <a:gridCol w="1105593"/>
                <a:gridCol w="800039"/>
                <a:gridCol w="953946"/>
                <a:gridCol w="4630188"/>
              </a:tblGrid>
              <a:tr h="254577">
                <a:tc>
                  <a:txBody>
                    <a:bodyPr/>
                    <a:lstStyle/>
                    <a:p>
                      <a:pPr algn="l">
                        <a:lnSpc>
                          <a:spcPct val="115000"/>
                        </a:lnSpc>
                        <a:spcBef>
                          <a:spcPts val="600"/>
                        </a:spcBef>
                        <a:spcAft>
                          <a:spcPts val="0"/>
                        </a:spcAft>
                      </a:pPr>
                      <a:r>
                        <a:rPr lang="en-ZA" sz="700" dirty="0">
                          <a:effectLst/>
                        </a:rPr>
                        <a:t>Component</a:t>
                      </a:r>
                      <a:endParaRPr lang="en-ZA" sz="700" dirty="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a:txBody>
                    <a:bodyPr/>
                    <a:lstStyle/>
                    <a:p>
                      <a:pPr algn="l">
                        <a:lnSpc>
                          <a:spcPct val="115000"/>
                        </a:lnSpc>
                        <a:spcBef>
                          <a:spcPts val="600"/>
                        </a:spcBef>
                        <a:spcAft>
                          <a:spcPts val="0"/>
                        </a:spcAft>
                      </a:pPr>
                      <a:r>
                        <a:rPr lang="en-ZA" sz="700">
                          <a:effectLst/>
                        </a:rPr>
                        <a:t>Sub-Component</a:t>
                      </a:r>
                      <a:endParaRPr lang="en-ZA" sz="70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a:txBody>
                    <a:bodyPr/>
                    <a:lstStyle/>
                    <a:p>
                      <a:pPr algn="l">
                        <a:lnSpc>
                          <a:spcPct val="115000"/>
                        </a:lnSpc>
                        <a:spcBef>
                          <a:spcPts val="600"/>
                        </a:spcBef>
                        <a:spcAft>
                          <a:spcPts val="0"/>
                        </a:spcAft>
                      </a:pPr>
                      <a:r>
                        <a:rPr lang="en-ZA" sz="700">
                          <a:effectLst/>
                        </a:rPr>
                        <a:t>RQO Description (narrative)</a:t>
                      </a:r>
                      <a:endParaRPr lang="en-ZA" sz="70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a:txBody>
                    <a:bodyPr/>
                    <a:lstStyle/>
                    <a:p>
                      <a:pPr algn="l">
                        <a:lnSpc>
                          <a:spcPct val="115000"/>
                        </a:lnSpc>
                        <a:spcBef>
                          <a:spcPts val="600"/>
                        </a:spcBef>
                        <a:spcAft>
                          <a:spcPts val="0"/>
                        </a:spcAft>
                      </a:pPr>
                      <a:r>
                        <a:rPr lang="en-ZA" sz="700">
                          <a:effectLst/>
                        </a:rPr>
                        <a:t>Indicator</a:t>
                      </a:r>
                      <a:endParaRPr lang="en-ZA" sz="70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a:txBody>
                    <a:bodyPr/>
                    <a:lstStyle/>
                    <a:p>
                      <a:pPr algn="l">
                        <a:lnSpc>
                          <a:spcPct val="115000"/>
                        </a:lnSpc>
                        <a:spcBef>
                          <a:spcPts val="600"/>
                        </a:spcBef>
                        <a:spcAft>
                          <a:spcPts val="0"/>
                        </a:spcAft>
                      </a:pPr>
                      <a:r>
                        <a:rPr lang="en-ZA" sz="700">
                          <a:effectLst/>
                        </a:rPr>
                        <a:t>Numerical Value</a:t>
                      </a:r>
                      <a:endParaRPr lang="en-ZA" sz="70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a:txBody>
                    <a:bodyPr/>
                    <a:lstStyle/>
                    <a:p>
                      <a:pPr algn="l">
                        <a:lnSpc>
                          <a:spcPct val="115000"/>
                        </a:lnSpc>
                        <a:spcBef>
                          <a:spcPts val="600"/>
                        </a:spcBef>
                        <a:spcAft>
                          <a:spcPts val="0"/>
                        </a:spcAft>
                      </a:pPr>
                      <a:r>
                        <a:rPr lang="en-ZA" sz="700">
                          <a:effectLst/>
                        </a:rPr>
                        <a:t>Supporting information</a:t>
                      </a:r>
                      <a:endParaRPr lang="en-ZA" sz="70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r>
              <a:tr h="1400175">
                <a:tc>
                  <a:txBody>
                    <a:bodyPr/>
                    <a:lstStyle/>
                    <a:p>
                      <a:pPr algn="l">
                        <a:lnSpc>
                          <a:spcPct val="115000"/>
                        </a:lnSpc>
                        <a:spcBef>
                          <a:spcPts val="600"/>
                        </a:spcBef>
                        <a:spcAft>
                          <a:spcPts val="0"/>
                        </a:spcAft>
                      </a:pPr>
                      <a:r>
                        <a:rPr lang="en-ZA" sz="700" dirty="0">
                          <a:effectLst/>
                        </a:rPr>
                        <a:t>Available Yield</a:t>
                      </a:r>
                      <a:endParaRPr lang="en-ZA" sz="700" dirty="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a:txBody>
                    <a:bodyPr/>
                    <a:lstStyle/>
                    <a:p>
                      <a:pPr algn="l">
                        <a:lnSpc>
                          <a:spcPct val="115000"/>
                        </a:lnSpc>
                        <a:spcBef>
                          <a:spcPts val="600"/>
                        </a:spcBef>
                        <a:spcAft>
                          <a:spcPts val="0"/>
                        </a:spcAft>
                      </a:pPr>
                      <a:r>
                        <a:rPr lang="en-ZA" sz="700" dirty="0">
                          <a:effectLst/>
                        </a:rPr>
                        <a:t>Abstraction</a:t>
                      </a:r>
                      <a:endParaRPr lang="en-ZA" sz="700" dirty="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a:txBody>
                    <a:bodyPr/>
                    <a:lstStyle/>
                    <a:p>
                      <a:pPr algn="l">
                        <a:lnSpc>
                          <a:spcPct val="115000"/>
                        </a:lnSpc>
                        <a:spcBef>
                          <a:spcPts val="600"/>
                        </a:spcBef>
                        <a:spcAft>
                          <a:spcPts val="0"/>
                        </a:spcAft>
                      </a:pPr>
                      <a:r>
                        <a:rPr lang="en-ZA" sz="700" dirty="0">
                          <a:effectLst/>
                        </a:rPr>
                        <a:t>Groundwater use should be sustainable for all users and the environment</a:t>
                      </a:r>
                      <a:endParaRPr lang="en-ZA" sz="700" dirty="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a:txBody>
                    <a:bodyPr/>
                    <a:lstStyle/>
                    <a:p>
                      <a:pPr algn="l">
                        <a:lnSpc>
                          <a:spcPct val="115000"/>
                        </a:lnSpc>
                        <a:spcBef>
                          <a:spcPts val="600"/>
                        </a:spcBef>
                        <a:spcAft>
                          <a:spcPts val="0"/>
                        </a:spcAft>
                      </a:pPr>
                      <a:r>
                        <a:rPr lang="en-ZA" sz="700">
                          <a:effectLst/>
                        </a:rPr>
                        <a:t>Water level recovers from abstraction impact during wet season, under consideration of climate change and drought cycles.</a:t>
                      </a:r>
                      <a:endParaRPr lang="en-ZA" sz="70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a:txBody>
                    <a:bodyPr/>
                    <a:lstStyle/>
                    <a:p>
                      <a:pPr algn="l">
                        <a:lnSpc>
                          <a:spcPct val="115000"/>
                        </a:lnSpc>
                        <a:spcBef>
                          <a:spcPts val="600"/>
                        </a:spcBef>
                        <a:spcAft>
                          <a:spcPts val="0"/>
                        </a:spcAft>
                      </a:pPr>
                      <a:r>
                        <a:rPr lang="en-ZA" sz="700" dirty="0">
                          <a:effectLst/>
                        </a:rPr>
                        <a:t>n/a</a:t>
                      </a:r>
                      <a:endParaRPr lang="en-ZA" sz="700" dirty="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a:txBody>
                    <a:bodyPr/>
                    <a:lstStyle/>
                    <a:p>
                      <a:pPr algn="l">
                        <a:lnSpc>
                          <a:spcPct val="115000"/>
                        </a:lnSpc>
                        <a:spcBef>
                          <a:spcPts val="600"/>
                        </a:spcBef>
                        <a:spcAft>
                          <a:spcPts val="0"/>
                        </a:spcAft>
                      </a:pPr>
                      <a:r>
                        <a:rPr lang="en-ZA" sz="700">
                          <a:effectLst/>
                        </a:rPr>
                        <a:t>Whilst exploiting groundwater storage is acceptable for managing drought, and could be acceptable for short periods to bridge the transition to other bulk water supplies (i.e. 5-10 yers desalination/ re-use), over the long-term, groundwater use should be sustainable for all users and the environment. The RQO essentially implies that groundwater mining is considered unacceptable in the long-term.  Implementation of this RQO requires the authority to isolate the cause of groundwater level decline, and identify over-abstraction (unacceptable) from transition to new dynamic equilibrium (unavoidable), drought and climate change (unavoidable).</a:t>
                      </a:r>
                      <a:endParaRPr lang="en-ZA" sz="70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r>
              <a:tr h="636443">
                <a:tc>
                  <a:txBody>
                    <a:bodyPr/>
                    <a:lstStyle/>
                    <a:p>
                      <a:pPr algn="l">
                        <a:lnSpc>
                          <a:spcPct val="115000"/>
                        </a:lnSpc>
                        <a:spcBef>
                          <a:spcPts val="600"/>
                        </a:spcBef>
                        <a:spcAft>
                          <a:spcPts val="0"/>
                        </a:spcAft>
                      </a:pPr>
                      <a:r>
                        <a:rPr lang="en-ZA" sz="700">
                          <a:effectLst/>
                        </a:rPr>
                        <a:t>Available Yield (and quality)</a:t>
                      </a:r>
                      <a:endParaRPr lang="en-ZA" sz="70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a:txBody>
                    <a:bodyPr/>
                    <a:lstStyle/>
                    <a:p>
                      <a:pPr algn="l">
                        <a:lnSpc>
                          <a:spcPct val="115000"/>
                        </a:lnSpc>
                        <a:spcBef>
                          <a:spcPts val="600"/>
                        </a:spcBef>
                        <a:spcAft>
                          <a:spcPts val="0"/>
                        </a:spcAft>
                      </a:pPr>
                      <a:r>
                        <a:rPr lang="en-ZA" sz="700">
                          <a:effectLst/>
                        </a:rPr>
                        <a:t>Groundwater level</a:t>
                      </a:r>
                      <a:endParaRPr lang="en-ZA" sz="70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a:txBody>
                    <a:bodyPr/>
                    <a:lstStyle/>
                    <a:p>
                      <a:pPr algn="l">
                        <a:lnSpc>
                          <a:spcPct val="115000"/>
                        </a:lnSpc>
                        <a:spcBef>
                          <a:spcPts val="600"/>
                        </a:spcBef>
                        <a:spcAft>
                          <a:spcPts val="0"/>
                        </a:spcAft>
                      </a:pPr>
                      <a:r>
                        <a:rPr lang="en-ZA" sz="700" dirty="0">
                          <a:effectLst/>
                        </a:rPr>
                        <a:t>Minimum water level in abstraction boreholes within 2.5km from the ocean to avoid saline intrusion</a:t>
                      </a:r>
                      <a:endParaRPr lang="en-ZA" sz="700" dirty="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a:txBody>
                    <a:bodyPr/>
                    <a:lstStyle/>
                    <a:p>
                      <a:pPr algn="l">
                        <a:lnSpc>
                          <a:spcPct val="115000"/>
                        </a:lnSpc>
                        <a:spcBef>
                          <a:spcPts val="600"/>
                        </a:spcBef>
                        <a:spcAft>
                          <a:spcPts val="0"/>
                        </a:spcAft>
                      </a:pPr>
                      <a:r>
                        <a:rPr lang="en-ZA" sz="700" dirty="0">
                          <a:effectLst/>
                        </a:rPr>
                        <a:t>Water level</a:t>
                      </a:r>
                      <a:endParaRPr lang="en-ZA" sz="700" dirty="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a:txBody>
                    <a:bodyPr/>
                    <a:lstStyle/>
                    <a:p>
                      <a:pPr algn="l">
                        <a:lnSpc>
                          <a:spcPct val="115000"/>
                        </a:lnSpc>
                        <a:spcBef>
                          <a:spcPts val="600"/>
                        </a:spcBef>
                        <a:spcAft>
                          <a:spcPts val="0"/>
                        </a:spcAft>
                      </a:pPr>
                      <a:r>
                        <a:rPr lang="en-ZA" sz="700" dirty="0">
                          <a:effectLst/>
                        </a:rPr>
                        <a:t>0.5 or 1 </a:t>
                      </a:r>
                      <a:r>
                        <a:rPr lang="en-ZA" sz="700" dirty="0" err="1">
                          <a:effectLst/>
                        </a:rPr>
                        <a:t>mamsl</a:t>
                      </a:r>
                      <a:endParaRPr lang="en-ZA" sz="700" dirty="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a:txBody>
                    <a:bodyPr/>
                    <a:lstStyle/>
                    <a:p>
                      <a:pPr algn="l">
                        <a:lnSpc>
                          <a:spcPct val="115000"/>
                        </a:lnSpc>
                        <a:spcBef>
                          <a:spcPts val="600"/>
                        </a:spcBef>
                        <a:spcAft>
                          <a:spcPts val="0"/>
                        </a:spcAft>
                      </a:pPr>
                      <a:r>
                        <a:rPr lang="en-ZA" sz="700">
                          <a:effectLst/>
                        </a:rPr>
                        <a:t>Saline intrusion is a risk in coastal aquifers, and maintaining groundwater levels above sea level prevents saline intrusion via upconing and direct intrusion.</a:t>
                      </a:r>
                      <a:endParaRPr lang="en-ZA" sz="70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r>
              <a:tr h="891021">
                <a:tc rowSpan="3">
                  <a:txBody>
                    <a:bodyPr/>
                    <a:lstStyle/>
                    <a:p>
                      <a:pPr algn="l">
                        <a:lnSpc>
                          <a:spcPct val="115000"/>
                        </a:lnSpc>
                        <a:spcBef>
                          <a:spcPts val="600"/>
                        </a:spcBef>
                        <a:spcAft>
                          <a:spcPts val="0"/>
                        </a:spcAft>
                      </a:pPr>
                      <a:r>
                        <a:rPr lang="en-ZA" sz="700">
                          <a:effectLst/>
                        </a:rPr>
                        <a:t>Quantity</a:t>
                      </a:r>
                      <a:endParaRPr lang="en-ZA" sz="70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a:txBody>
                    <a:bodyPr/>
                    <a:lstStyle/>
                    <a:p>
                      <a:pPr algn="l">
                        <a:lnSpc>
                          <a:spcPct val="115000"/>
                        </a:lnSpc>
                        <a:spcBef>
                          <a:spcPts val="600"/>
                        </a:spcBef>
                        <a:spcAft>
                          <a:spcPts val="0"/>
                        </a:spcAft>
                      </a:pPr>
                      <a:r>
                        <a:rPr lang="en-ZA" sz="700" dirty="0">
                          <a:effectLst/>
                        </a:rPr>
                        <a:t>Discharge</a:t>
                      </a:r>
                      <a:endParaRPr lang="en-ZA" sz="700" dirty="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a:txBody>
                    <a:bodyPr/>
                    <a:lstStyle/>
                    <a:p>
                      <a:pPr algn="l">
                        <a:lnSpc>
                          <a:spcPct val="115000"/>
                        </a:lnSpc>
                        <a:spcBef>
                          <a:spcPts val="600"/>
                        </a:spcBef>
                        <a:spcAft>
                          <a:spcPts val="0"/>
                        </a:spcAft>
                      </a:pPr>
                      <a:r>
                        <a:rPr lang="en-ZA" sz="700" dirty="0">
                          <a:effectLst/>
                        </a:rPr>
                        <a:t>The natural gradient between groundwater and surface water should be maintained</a:t>
                      </a:r>
                      <a:endParaRPr lang="en-ZA" sz="700" dirty="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a:txBody>
                    <a:bodyPr/>
                    <a:lstStyle/>
                    <a:p>
                      <a:pPr algn="l">
                        <a:lnSpc>
                          <a:spcPct val="115000"/>
                        </a:lnSpc>
                        <a:spcBef>
                          <a:spcPts val="600"/>
                        </a:spcBef>
                        <a:spcAft>
                          <a:spcPts val="0"/>
                        </a:spcAft>
                      </a:pPr>
                      <a:r>
                        <a:rPr lang="en-ZA" sz="700" dirty="0">
                          <a:effectLst/>
                        </a:rPr>
                        <a:t>Relative water levels between groundwater and surface water (in </a:t>
                      </a:r>
                      <a:r>
                        <a:rPr lang="en-ZA" sz="700" dirty="0" err="1">
                          <a:effectLst/>
                        </a:rPr>
                        <a:t>mamsl</a:t>
                      </a:r>
                      <a:r>
                        <a:rPr lang="en-ZA" sz="700" dirty="0">
                          <a:effectLst/>
                        </a:rPr>
                        <a:t>)</a:t>
                      </a:r>
                      <a:endParaRPr lang="en-ZA" sz="700" dirty="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a:txBody>
                    <a:bodyPr/>
                    <a:lstStyle/>
                    <a:p>
                      <a:pPr algn="l">
                        <a:lnSpc>
                          <a:spcPct val="115000"/>
                        </a:lnSpc>
                        <a:spcBef>
                          <a:spcPts val="600"/>
                        </a:spcBef>
                        <a:spcAft>
                          <a:spcPts val="0"/>
                        </a:spcAft>
                      </a:pPr>
                      <a:r>
                        <a:rPr lang="en-ZA" sz="700">
                          <a:effectLst/>
                        </a:rPr>
                        <a:t>n/a</a:t>
                      </a:r>
                      <a:endParaRPr lang="en-ZA" sz="70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a:txBody>
                    <a:bodyPr/>
                    <a:lstStyle/>
                    <a:p>
                      <a:pPr algn="l">
                        <a:lnSpc>
                          <a:spcPct val="115000"/>
                        </a:lnSpc>
                        <a:spcBef>
                          <a:spcPts val="600"/>
                        </a:spcBef>
                        <a:spcAft>
                          <a:spcPts val="0"/>
                        </a:spcAft>
                      </a:pPr>
                      <a:r>
                        <a:rPr lang="en-ZA" sz="700" dirty="0">
                          <a:effectLst/>
                        </a:rPr>
                        <a:t>Groundwater use should be sustainable for all users and the environment. In areas where groundwater and surface water are hydraulically connected, it is assumed that the reversal of the natural gradient with surface water would have unacceptable impacts. Where groundwater discharges to surface water, groundwater abstraction close to surface water (distance dependent on aquifer diffusivity), or groundwater abstraction rates that reduce aquifer water levels beneath that of the river, would reverse the gradient towards the river, and surface water would be 'lost' to groundwater (indirect recharge).  The setting of this RQO assumes that this would be unacceptable (for surface water resources / ecology).</a:t>
                      </a:r>
                      <a:endParaRPr lang="en-ZA" sz="700" dirty="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r>
              <a:tr h="891021">
                <a:tc vMerge="1">
                  <a:txBody>
                    <a:bodyPr/>
                    <a:lstStyle/>
                    <a:p>
                      <a:endParaRPr lang="en-ZA"/>
                    </a:p>
                  </a:txBody>
                  <a:tcPr/>
                </a:tc>
                <a:tc>
                  <a:txBody>
                    <a:bodyPr/>
                    <a:lstStyle/>
                    <a:p>
                      <a:pPr algn="l">
                        <a:lnSpc>
                          <a:spcPct val="115000"/>
                        </a:lnSpc>
                        <a:spcBef>
                          <a:spcPts val="600"/>
                        </a:spcBef>
                        <a:spcAft>
                          <a:spcPts val="0"/>
                        </a:spcAft>
                      </a:pPr>
                      <a:r>
                        <a:rPr lang="en-ZA" sz="700">
                          <a:effectLst/>
                        </a:rPr>
                        <a:t>Discharge</a:t>
                      </a:r>
                      <a:endParaRPr lang="en-ZA" sz="70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a:txBody>
                    <a:bodyPr/>
                    <a:lstStyle/>
                    <a:p>
                      <a:pPr algn="l">
                        <a:lnSpc>
                          <a:spcPct val="115000"/>
                        </a:lnSpc>
                        <a:spcBef>
                          <a:spcPts val="600"/>
                        </a:spcBef>
                        <a:spcAft>
                          <a:spcPts val="0"/>
                        </a:spcAft>
                      </a:pPr>
                      <a:r>
                        <a:rPr lang="en-ZA" sz="700" dirty="0">
                          <a:effectLst/>
                        </a:rPr>
                        <a:t>No groundwater abstraction around</a:t>
                      </a:r>
                      <a:br>
                        <a:rPr lang="en-ZA" sz="700" dirty="0">
                          <a:effectLst/>
                        </a:rPr>
                      </a:br>
                      <a:r>
                        <a:rPr lang="en-ZA" sz="700" dirty="0">
                          <a:effectLst/>
                        </a:rPr>
                        <a:t>wetland and river FEPAs in</a:t>
                      </a:r>
                      <a:br>
                        <a:rPr lang="en-ZA" sz="700" dirty="0">
                          <a:effectLst/>
                        </a:rPr>
                      </a:br>
                      <a:r>
                        <a:rPr lang="en-ZA" sz="700" dirty="0">
                          <a:effectLst/>
                        </a:rPr>
                        <a:t>accordance with the implementation</a:t>
                      </a:r>
                      <a:br>
                        <a:rPr lang="en-ZA" sz="700" dirty="0">
                          <a:effectLst/>
                        </a:rPr>
                      </a:br>
                      <a:r>
                        <a:rPr lang="en-ZA" sz="700" dirty="0">
                          <a:effectLst/>
                        </a:rPr>
                        <a:t>manual for FEPAs.</a:t>
                      </a:r>
                      <a:endParaRPr lang="en-ZA" sz="700" dirty="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a:txBody>
                    <a:bodyPr/>
                    <a:lstStyle/>
                    <a:p>
                      <a:pPr algn="l">
                        <a:lnSpc>
                          <a:spcPct val="115000"/>
                        </a:lnSpc>
                        <a:spcBef>
                          <a:spcPts val="600"/>
                        </a:spcBef>
                        <a:spcAft>
                          <a:spcPts val="0"/>
                        </a:spcAft>
                      </a:pPr>
                      <a:r>
                        <a:rPr lang="en-ZA" sz="700">
                          <a:effectLst/>
                        </a:rPr>
                        <a:t>Buffer zones</a:t>
                      </a:r>
                      <a:endParaRPr lang="en-ZA" sz="70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a:txBody>
                    <a:bodyPr/>
                    <a:lstStyle/>
                    <a:p>
                      <a:pPr algn="l">
                        <a:lnSpc>
                          <a:spcPct val="115000"/>
                        </a:lnSpc>
                        <a:spcBef>
                          <a:spcPts val="600"/>
                        </a:spcBef>
                        <a:spcAft>
                          <a:spcPts val="0"/>
                        </a:spcAft>
                      </a:pPr>
                      <a:r>
                        <a:rPr lang="en-ZA" sz="700" dirty="0">
                          <a:effectLst/>
                        </a:rPr>
                        <a:t>250m</a:t>
                      </a:r>
                      <a:endParaRPr lang="en-ZA" sz="700" dirty="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a:txBody>
                    <a:bodyPr/>
                    <a:lstStyle/>
                    <a:p>
                      <a:pPr algn="l">
                        <a:lnSpc>
                          <a:spcPct val="115000"/>
                        </a:lnSpc>
                        <a:spcBef>
                          <a:spcPts val="600"/>
                        </a:spcBef>
                        <a:spcAft>
                          <a:spcPts val="0"/>
                        </a:spcAft>
                      </a:pPr>
                      <a:r>
                        <a:rPr lang="en-ZA" sz="700">
                          <a:effectLst/>
                        </a:rPr>
                        <a:t>Whilst all abstraction reduces natural discharge to some extent and at some point in time, the timing of surface water depletion (the response time) is related to the distance to surface water, and the hydraulic diffusivity. It is therefore aquifer- and abstraction location- specific. Abstraction far from surface water, and in an aquifer with lower diffusivity, may for all practical purposes not impact on surface water (for millennia). Given the variability in hydraulic diffusivity even at different locations within the same aquifer, the data is not available in order to determine area-specific numerical values. The numerical value listed is in alignment with best-practice guidelines.</a:t>
                      </a:r>
                      <a:endParaRPr lang="en-ZA" sz="70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r>
              <a:tr h="636443">
                <a:tc vMerge="1">
                  <a:txBody>
                    <a:bodyPr/>
                    <a:lstStyle/>
                    <a:p>
                      <a:endParaRPr lang="en-ZA"/>
                    </a:p>
                  </a:txBody>
                  <a:tcPr/>
                </a:tc>
                <a:tc>
                  <a:txBody>
                    <a:bodyPr/>
                    <a:lstStyle/>
                    <a:p>
                      <a:pPr algn="l">
                        <a:lnSpc>
                          <a:spcPct val="115000"/>
                        </a:lnSpc>
                        <a:spcBef>
                          <a:spcPts val="600"/>
                        </a:spcBef>
                        <a:spcAft>
                          <a:spcPts val="0"/>
                        </a:spcAft>
                      </a:pPr>
                      <a:r>
                        <a:rPr lang="en-ZA" sz="700">
                          <a:effectLst/>
                        </a:rPr>
                        <a:t>Low flow in river</a:t>
                      </a:r>
                      <a:endParaRPr lang="en-ZA" sz="70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a:txBody>
                    <a:bodyPr/>
                    <a:lstStyle/>
                    <a:p>
                      <a:pPr algn="l">
                        <a:lnSpc>
                          <a:spcPct val="115000"/>
                        </a:lnSpc>
                        <a:spcBef>
                          <a:spcPts val="600"/>
                        </a:spcBef>
                        <a:spcAft>
                          <a:spcPts val="0"/>
                        </a:spcAft>
                      </a:pPr>
                      <a:r>
                        <a:rPr lang="en-ZA" sz="700" dirty="0">
                          <a:effectLst/>
                        </a:rPr>
                        <a:t>Compliance to the low flow requirements in the river, as per surface water RQO requirement</a:t>
                      </a:r>
                      <a:endParaRPr lang="en-ZA" sz="700" dirty="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a:txBody>
                    <a:bodyPr/>
                    <a:lstStyle/>
                    <a:p>
                      <a:pPr algn="l">
                        <a:lnSpc>
                          <a:spcPct val="115000"/>
                        </a:lnSpc>
                        <a:spcBef>
                          <a:spcPts val="600"/>
                        </a:spcBef>
                        <a:spcAft>
                          <a:spcPts val="0"/>
                        </a:spcAft>
                      </a:pPr>
                      <a:r>
                        <a:rPr lang="en-ZA" sz="700" dirty="0">
                          <a:effectLst/>
                        </a:rPr>
                        <a:t>Compliance with the </a:t>
                      </a:r>
                      <a:r>
                        <a:rPr lang="en-ZA" sz="700" dirty="0" err="1">
                          <a:effectLst/>
                        </a:rPr>
                        <a:t>lowflow</a:t>
                      </a:r>
                      <a:r>
                        <a:rPr lang="en-ZA" sz="700" dirty="0">
                          <a:effectLst/>
                        </a:rPr>
                        <a:t> requirements in the river </a:t>
                      </a:r>
                      <a:endParaRPr lang="en-ZA" sz="700" dirty="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a:txBody>
                    <a:bodyPr/>
                    <a:lstStyle/>
                    <a:p>
                      <a:pPr algn="l">
                        <a:lnSpc>
                          <a:spcPct val="115000"/>
                        </a:lnSpc>
                        <a:spcBef>
                          <a:spcPts val="600"/>
                        </a:spcBef>
                        <a:spcAft>
                          <a:spcPts val="0"/>
                        </a:spcAft>
                      </a:pPr>
                      <a:r>
                        <a:rPr lang="en-ZA" sz="700">
                          <a:effectLst/>
                        </a:rPr>
                        <a:t>(Case specific)</a:t>
                      </a:r>
                      <a:endParaRPr lang="en-ZA" sz="70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a:txBody>
                    <a:bodyPr/>
                    <a:lstStyle/>
                    <a:p>
                      <a:pPr algn="l">
                        <a:lnSpc>
                          <a:spcPct val="115000"/>
                        </a:lnSpc>
                        <a:spcBef>
                          <a:spcPts val="600"/>
                        </a:spcBef>
                        <a:spcAft>
                          <a:spcPts val="0"/>
                        </a:spcAft>
                      </a:pPr>
                      <a:r>
                        <a:rPr lang="en-ZA" sz="700" dirty="0">
                          <a:effectLst/>
                        </a:rPr>
                        <a:t>It is assumed that the maintenance low flow is derived from groundwater. Whilst all abstraction reduces natural discharge to some extent and at some point in time, it would be unacceptable for abstraction to cause groundwater discharge to reduce below the maintenance low flow value required in the catchment to meet the surface water RQOs. </a:t>
                      </a:r>
                      <a:endParaRPr lang="en-ZA" sz="700" dirty="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r>
              <a:tr h="183261">
                <a:tc rowSpan="4">
                  <a:txBody>
                    <a:bodyPr/>
                    <a:lstStyle/>
                    <a:p>
                      <a:pPr algn="l">
                        <a:lnSpc>
                          <a:spcPct val="115000"/>
                        </a:lnSpc>
                        <a:spcBef>
                          <a:spcPts val="600"/>
                        </a:spcBef>
                        <a:spcAft>
                          <a:spcPts val="0"/>
                        </a:spcAft>
                      </a:pPr>
                      <a:r>
                        <a:rPr lang="en-ZA" sz="700">
                          <a:effectLst/>
                        </a:rPr>
                        <a:t>Quality</a:t>
                      </a:r>
                      <a:endParaRPr lang="en-ZA" sz="70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a:txBody>
                    <a:bodyPr/>
                    <a:lstStyle/>
                    <a:p>
                      <a:pPr algn="l">
                        <a:lnSpc>
                          <a:spcPct val="115000"/>
                        </a:lnSpc>
                        <a:spcBef>
                          <a:spcPts val="600"/>
                        </a:spcBef>
                        <a:spcAft>
                          <a:spcPts val="0"/>
                        </a:spcAft>
                      </a:pPr>
                      <a:r>
                        <a:rPr lang="en-ZA" sz="700">
                          <a:effectLst/>
                        </a:rPr>
                        <a:t>Nutrients</a:t>
                      </a:r>
                      <a:endParaRPr lang="en-ZA" sz="70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rowSpan="4">
                  <a:txBody>
                    <a:bodyPr/>
                    <a:lstStyle/>
                    <a:p>
                      <a:pPr algn="l">
                        <a:lnSpc>
                          <a:spcPct val="115000"/>
                        </a:lnSpc>
                        <a:spcBef>
                          <a:spcPts val="600"/>
                        </a:spcBef>
                        <a:spcAft>
                          <a:spcPts val="0"/>
                        </a:spcAft>
                      </a:pPr>
                      <a:r>
                        <a:rPr lang="en-ZA" sz="700">
                          <a:effectLst/>
                        </a:rPr>
                        <a:t>Groundwater should be fit for domestic use after treatment; and groundwater quality shall not deteriorate from natural background</a:t>
                      </a:r>
                      <a:endParaRPr lang="en-ZA" sz="70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a:txBody>
                    <a:bodyPr/>
                    <a:lstStyle/>
                    <a:p>
                      <a:pPr algn="l">
                        <a:lnSpc>
                          <a:spcPct val="115000"/>
                        </a:lnSpc>
                        <a:spcBef>
                          <a:spcPts val="600"/>
                        </a:spcBef>
                        <a:spcAft>
                          <a:spcPts val="0"/>
                        </a:spcAft>
                      </a:pPr>
                      <a:r>
                        <a:rPr lang="en-ZA" sz="700">
                          <a:effectLst/>
                        </a:rPr>
                        <a:t>NO</a:t>
                      </a:r>
                      <a:r>
                        <a:rPr lang="en-ZA" sz="700" baseline="-25000">
                          <a:effectLst/>
                        </a:rPr>
                        <a:t>3</a:t>
                      </a:r>
                      <a:r>
                        <a:rPr lang="en-ZA" sz="700">
                          <a:effectLst/>
                        </a:rPr>
                        <a:t> (as N)</a:t>
                      </a:r>
                      <a:endParaRPr lang="en-ZA" sz="70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a:txBody>
                    <a:bodyPr/>
                    <a:lstStyle/>
                    <a:p>
                      <a:pPr algn="l">
                        <a:lnSpc>
                          <a:spcPct val="115000"/>
                        </a:lnSpc>
                        <a:spcBef>
                          <a:spcPts val="600"/>
                        </a:spcBef>
                        <a:spcAft>
                          <a:spcPts val="0"/>
                        </a:spcAft>
                      </a:pPr>
                      <a:r>
                        <a:rPr lang="en-ZA" sz="700">
                          <a:effectLst/>
                        </a:rPr>
                        <a:t>(Case specific)</a:t>
                      </a:r>
                      <a:endParaRPr lang="en-ZA" sz="70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rowSpan="2">
                  <a:txBody>
                    <a:bodyPr/>
                    <a:lstStyle/>
                    <a:p>
                      <a:pPr algn="l">
                        <a:lnSpc>
                          <a:spcPct val="115000"/>
                        </a:lnSpc>
                        <a:spcBef>
                          <a:spcPts val="600"/>
                        </a:spcBef>
                        <a:spcAft>
                          <a:spcPts val="0"/>
                        </a:spcAft>
                      </a:pPr>
                      <a:r>
                        <a:rPr lang="en-ZA" sz="700">
                          <a:effectLst/>
                        </a:rPr>
                        <a:t>Groundwater management measures must ensure groundwater quality is protected. The parameters selected will support identification of a variety of pollution sources (captured in increase in salts), agricultural pollution (fertilisers), and saline intrusion. The numerical values represent either the 90 or the 95 percentile for the listed aquifer within the GRU. This is taken as a limit of acceptable deviation from natural background. Where insufficient data exists to establish robust statistics for an aquifer within an area, numerical values are either taken from the same aquifer in neighbouring areas or from data for the same aquifer across the region. In certain cases where local data is not available, and where regional data is considered inapplicable for this area, drinking water quality standards are used.</a:t>
                      </a:r>
                      <a:endParaRPr lang="en-ZA" sz="70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r>
              <a:tr h="835048">
                <a:tc vMerge="1">
                  <a:txBody>
                    <a:bodyPr/>
                    <a:lstStyle/>
                    <a:p>
                      <a:endParaRPr lang="en-ZA"/>
                    </a:p>
                  </a:txBody>
                  <a:tcPr/>
                </a:tc>
                <a:tc>
                  <a:txBody>
                    <a:bodyPr/>
                    <a:lstStyle/>
                    <a:p>
                      <a:pPr algn="l">
                        <a:lnSpc>
                          <a:spcPct val="115000"/>
                        </a:lnSpc>
                        <a:spcBef>
                          <a:spcPts val="600"/>
                        </a:spcBef>
                        <a:spcAft>
                          <a:spcPts val="0"/>
                        </a:spcAft>
                      </a:pPr>
                      <a:r>
                        <a:rPr lang="en-ZA" sz="700">
                          <a:effectLst/>
                        </a:rPr>
                        <a:t>Salts</a:t>
                      </a:r>
                      <a:endParaRPr lang="en-ZA" sz="70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vMerge="1">
                  <a:txBody>
                    <a:bodyPr/>
                    <a:lstStyle/>
                    <a:p>
                      <a:endParaRPr lang="en-ZA"/>
                    </a:p>
                  </a:txBody>
                  <a:tcPr/>
                </a:tc>
                <a:tc>
                  <a:txBody>
                    <a:bodyPr/>
                    <a:lstStyle/>
                    <a:p>
                      <a:pPr algn="l">
                        <a:lnSpc>
                          <a:spcPct val="115000"/>
                        </a:lnSpc>
                        <a:spcBef>
                          <a:spcPts val="600"/>
                        </a:spcBef>
                        <a:spcAft>
                          <a:spcPts val="0"/>
                        </a:spcAft>
                      </a:pPr>
                      <a:r>
                        <a:rPr lang="en-ZA" sz="700">
                          <a:effectLst/>
                        </a:rPr>
                        <a:t>EC</a:t>
                      </a:r>
                      <a:endParaRPr lang="en-ZA" sz="70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a:txBody>
                    <a:bodyPr/>
                    <a:lstStyle/>
                    <a:p>
                      <a:pPr algn="l">
                        <a:lnSpc>
                          <a:spcPct val="115000"/>
                        </a:lnSpc>
                        <a:spcBef>
                          <a:spcPts val="600"/>
                        </a:spcBef>
                        <a:spcAft>
                          <a:spcPts val="0"/>
                        </a:spcAft>
                      </a:pPr>
                      <a:r>
                        <a:rPr lang="en-ZA" sz="700" dirty="0">
                          <a:effectLst/>
                        </a:rPr>
                        <a:t>(Case specific)</a:t>
                      </a:r>
                      <a:endParaRPr lang="en-ZA" sz="700" dirty="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vMerge="1">
                  <a:txBody>
                    <a:bodyPr/>
                    <a:lstStyle/>
                    <a:p>
                      <a:endParaRPr lang="en-ZA"/>
                    </a:p>
                  </a:txBody>
                  <a:tcPr/>
                </a:tc>
              </a:tr>
              <a:tr h="134064">
                <a:tc vMerge="1">
                  <a:txBody>
                    <a:bodyPr/>
                    <a:lstStyle/>
                    <a:p>
                      <a:endParaRPr lang="en-ZA"/>
                    </a:p>
                  </a:txBody>
                  <a:tcPr/>
                </a:tc>
                <a:tc>
                  <a:txBody>
                    <a:bodyPr/>
                    <a:lstStyle/>
                    <a:p>
                      <a:pPr algn="l">
                        <a:lnSpc>
                          <a:spcPct val="115000"/>
                        </a:lnSpc>
                        <a:spcBef>
                          <a:spcPts val="600"/>
                        </a:spcBef>
                        <a:spcAft>
                          <a:spcPts val="0"/>
                        </a:spcAft>
                      </a:pPr>
                      <a:r>
                        <a:rPr lang="en-ZA" sz="700">
                          <a:effectLst/>
                        </a:rPr>
                        <a:t>Pathogens</a:t>
                      </a:r>
                      <a:endParaRPr lang="en-ZA" sz="70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vMerge="1">
                  <a:txBody>
                    <a:bodyPr/>
                    <a:lstStyle/>
                    <a:p>
                      <a:endParaRPr lang="en-ZA"/>
                    </a:p>
                  </a:txBody>
                  <a:tcPr/>
                </a:tc>
                <a:tc>
                  <a:txBody>
                    <a:bodyPr/>
                    <a:lstStyle/>
                    <a:p>
                      <a:pPr algn="l">
                        <a:lnSpc>
                          <a:spcPct val="115000"/>
                        </a:lnSpc>
                        <a:spcBef>
                          <a:spcPts val="600"/>
                        </a:spcBef>
                        <a:spcAft>
                          <a:spcPts val="0"/>
                        </a:spcAft>
                      </a:pPr>
                      <a:r>
                        <a:rPr lang="en-ZA" sz="700">
                          <a:effectLst/>
                        </a:rPr>
                        <a:t>E-coli</a:t>
                      </a:r>
                      <a:endParaRPr lang="en-ZA" sz="70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a:txBody>
                    <a:bodyPr/>
                    <a:lstStyle/>
                    <a:p>
                      <a:pPr algn="l">
                        <a:lnSpc>
                          <a:spcPct val="115000"/>
                        </a:lnSpc>
                        <a:spcBef>
                          <a:spcPts val="600"/>
                        </a:spcBef>
                        <a:spcAft>
                          <a:spcPts val="0"/>
                        </a:spcAft>
                      </a:pPr>
                      <a:r>
                        <a:rPr lang="en-ZA" sz="700">
                          <a:effectLst/>
                        </a:rPr>
                        <a:t>0 counts / 100 ml</a:t>
                      </a:r>
                      <a:endParaRPr lang="en-ZA" sz="70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rowSpan="2">
                  <a:txBody>
                    <a:bodyPr/>
                    <a:lstStyle/>
                    <a:p>
                      <a:pPr algn="l">
                        <a:lnSpc>
                          <a:spcPct val="115000"/>
                        </a:lnSpc>
                        <a:spcBef>
                          <a:spcPts val="600"/>
                        </a:spcBef>
                        <a:spcAft>
                          <a:spcPts val="0"/>
                        </a:spcAft>
                      </a:pPr>
                      <a:r>
                        <a:rPr lang="en-ZA" sz="700" dirty="0">
                          <a:effectLst/>
                        </a:rPr>
                        <a:t>Groundwater management measures must ensure groundwater quality is protected. The parameters selected will support identification of pollution from waste water (pathogens) and other bacteriological sources. The numerical value is based on drinking water quality standards.</a:t>
                      </a:r>
                      <a:endParaRPr lang="en-ZA" sz="700" dirty="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r>
              <a:tr h="247802">
                <a:tc vMerge="1">
                  <a:txBody>
                    <a:bodyPr/>
                    <a:lstStyle/>
                    <a:p>
                      <a:endParaRPr lang="en-ZA"/>
                    </a:p>
                  </a:txBody>
                  <a:tcPr/>
                </a:tc>
                <a:tc>
                  <a:txBody>
                    <a:bodyPr/>
                    <a:lstStyle/>
                    <a:p>
                      <a:pPr algn="l">
                        <a:lnSpc>
                          <a:spcPct val="115000"/>
                        </a:lnSpc>
                        <a:spcBef>
                          <a:spcPts val="600"/>
                        </a:spcBef>
                        <a:spcAft>
                          <a:spcPts val="0"/>
                        </a:spcAft>
                      </a:pPr>
                      <a:r>
                        <a:rPr lang="en-ZA" sz="700">
                          <a:effectLst/>
                        </a:rPr>
                        <a:t>Pathogens</a:t>
                      </a:r>
                      <a:endParaRPr lang="en-ZA" sz="70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vMerge="1">
                  <a:txBody>
                    <a:bodyPr/>
                    <a:lstStyle/>
                    <a:p>
                      <a:endParaRPr lang="en-ZA"/>
                    </a:p>
                  </a:txBody>
                  <a:tcPr/>
                </a:tc>
                <a:tc>
                  <a:txBody>
                    <a:bodyPr/>
                    <a:lstStyle/>
                    <a:p>
                      <a:pPr algn="l">
                        <a:lnSpc>
                          <a:spcPct val="115000"/>
                        </a:lnSpc>
                        <a:spcBef>
                          <a:spcPts val="600"/>
                        </a:spcBef>
                        <a:spcAft>
                          <a:spcPts val="0"/>
                        </a:spcAft>
                      </a:pPr>
                      <a:r>
                        <a:rPr lang="en-ZA" sz="700">
                          <a:effectLst/>
                        </a:rPr>
                        <a:t>Total Coliform</a:t>
                      </a:r>
                      <a:endParaRPr lang="en-ZA" sz="70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a:txBody>
                    <a:bodyPr/>
                    <a:lstStyle/>
                    <a:p>
                      <a:pPr algn="l">
                        <a:lnSpc>
                          <a:spcPct val="115000"/>
                        </a:lnSpc>
                        <a:spcBef>
                          <a:spcPts val="600"/>
                        </a:spcBef>
                        <a:spcAft>
                          <a:spcPts val="0"/>
                        </a:spcAft>
                      </a:pPr>
                      <a:r>
                        <a:rPr lang="en-ZA" sz="700" dirty="0">
                          <a:effectLst/>
                        </a:rPr>
                        <a:t>10 counts / 100ml</a:t>
                      </a:r>
                      <a:endParaRPr lang="en-ZA" sz="700" dirty="0">
                        <a:effectLst/>
                        <a:latin typeface="Arial" panose="020B0604020202020204" pitchFamily="34" charset="0"/>
                        <a:ea typeface="Arial" panose="020B0604020202020204" pitchFamily="34" charset="0"/>
                        <a:cs typeface="Times New Roman" panose="02020603050405020304" pitchFamily="18" charset="0"/>
                      </a:endParaRPr>
                    </a:p>
                  </a:txBody>
                  <a:tcPr marL="21338" marR="21338" marT="0" marB="0"/>
                </a:tc>
                <a:tc vMerge="1">
                  <a:txBody>
                    <a:bodyPr/>
                    <a:lstStyle/>
                    <a:p>
                      <a:endParaRPr lang="en-ZA"/>
                    </a:p>
                  </a:txBody>
                  <a:tcPr/>
                </a:tc>
              </a:tr>
            </a:tbl>
          </a:graphicData>
        </a:graphic>
      </p:graphicFrame>
      <p:sp>
        <p:nvSpPr>
          <p:cNvPr id="5" name="TextBox 4"/>
          <p:cNvSpPr txBox="1"/>
          <p:nvPr/>
        </p:nvSpPr>
        <p:spPr>
          <a:xfrm rot="20507065">
            <a:off x="2582104" y="2719400"/>
            <a:ext cx="3979792" cy="646331"/>
          </a:xfrm>
          <a:prstGeom prst="rect">
            <a:avLst/>
          </a:prstGeom>
          <a:solidFill>
            <a:schemeClr val="bg1"/>
          </a:solidFill>
        </p:spPr>
        <p:txBody>
          <a:bodyPr wrap="square" rtlCol="0">
            <a:spAutoFit/>
          </a:bodyPr>
          <a:lstStyle/>
          <a:p>
            <a:r>
              <a:rPr lang="en-ZA" sz="3600" dirty="0" smtClean="0">
                <a:solidFill>
                  <a:srgbClr val="FF0000"/>
                </a:solidFill>
              </a:rPr>
              <a:t>Refer to handout</a:t>
            </a:r>
            <a:endParaRPr lang="en-ZA" sz="3600" dirty="0">
              <a:solidFill>
                <a:srgbClr val="FF0000"/>
              </a:solidFill>
            </a:endParaRPr>
          </a:p>
        </p:txBody>
      </p:sp>
      <p:sp>
        <p:nvSpPr>
          <p:cNvPr id="2" name="Title 1"/>
          <p:cNvSpPr>
            <a:spLocks noGrp="1"/>
          </p:cNvSpPr>
          <p:nvPr>
            <p:ph type="title"/>
          </p:nvPr>
        </p:nvSpPr>
        <p:spPr>
          <a:xfrm>
            <a:off x="209006" y="274638"/>
            <a:ext cx="8677298" cy="1379992"/>
          </a:xfrm>
          <a:solidFill>
            <a:schemeClr val="bg1"/>
          </a:solidFill>
        </p:spPr>
        <p:txBody>
          <a:bodyPr/>
          <a:lstStyle/>
          <a:p>
            <a:pPr algn="l"/>
            <a:r>
              <a:rPr lang="en-ZA" dirty="0" smtClean="0"/>
              <a:t>Discussion of RQOs, numerical values, and ‘supporting information’</a:t>
            </a:r>
            <a:endParaRPr lang="en-ZA" dirty="0"/>
          </a:p>
        </p:txBody>
      </p:sp>
    </p:spTree>
    <p:extLst>
      <p:ext uri="{BB962C8B-B14F-4D97-AF65-F5344CB8AC3E}">
        <p14:creationId xmlns:p14="http://schemas.microsoft.com/office/powerpoint/2010/main" val="18613795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91597"/>
            <a:ext cx="9144000" cy="6466404"/>
          </a:xfrm>
        </p:spPr>
      </p:pic>
      <p:sp>
        <p:nvSpPr>
          <p:cNvPr id="2" name="Title 1"/>
          <p:cNvSpPr>
            <a:spLocks noGrp="1"/>
          </p:cNvSpPr>
          <p:nvPr>
            <p:ph type="title"/>
          </p:nvPr>
        </p:nvSpPr>
        <p:spPr/>
        <p:txBody>
          <a:bodyPr/>
          <a:lstStyle/>
          <a:p>
            <a:r>
              <a:rPr lang="en-ZA" dirty="0" smtClean="0"/>
              <a:t>Groundwater resource units</a:t>
            </a: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3241348341"/>
              </p:ext>
            </p:extLst>
          </p:nvPr>
        </p:nvGraphicFramePr>
        <p:xfrm>
          <a:off x="4860032" y="1131974"/>
          <a:ext cx="4179130" cy="4985649"/>
        </p:xfrm>
        <a:graphic>
          <a:graphicData uri="http://schemas.openxmlformats.org/drawingml/2006/table">
            <a:tbl>
              <a:tblPr firstRow="1" bandRow="1">
                <a:tableStyleId>{5C22544A-7EE6-4342-B048-85BDC9FD1C3A}</a:tableStyleId>
              </a:tblPr>
              <a:tblGrid>
                <a:gridCol w="504056"/>
                <a:gridCol w="1872208"/>
                <a:gridCol w="1802866"/>
              </a:tblGrid>
              <a:tr h="699997">
                <a:tc>
                  <a:txBody>
                    <a:bodyPr/>
                    <a:lstStyle/>
                    <a:p>
                      <a:endParaRPr lang="en-ZA" dirty="0"/>
                    </a:p>
                  </a:txBody>
                  <a:tcPr/>
                </a:tc>
                <a:tc>
                  <a:txBody>
                    <a:bodyPr/>
                    <a:lstStyle/>
                    <a:p>
                      <a:r>
                        <a:rPr lang="en-ZA" dirty="0" smtClean="0"/>
                        <a:t>Geology</a:t>
                      </a:r>
                      <a:endParaRPr lang="en-ZA" dirty="0"/>
                    </a:p>
                  </a:txBody>
                  <a:tcPr/>
                </a:tc>
                <a:tc>
                  <a:txBody>
                    <a:bodyPr/>
                    <a:lstStyle/>
                    <a:p>
                      <a:r>
                        <a:rPr lang="en-ZA" dirty="0" smtClean="0"/>
                        <a:t>Aquifer?</a:t>
                      </a:r>
                      <a:endParaRPr lang="en-ZA" dirty="0"/>
                    </a:p>
                  </a:txBody>
                  <a:tcPr/>
                </a:tc>
              </a:tr>
              <a:tr h="699997">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smtClean="0"/>
                        <a:t>      Oldest</a:t>
                      </a:r>
                      <a:r>
                        <a:rPr lang="en-ZA" baseline="0" dirty="0" smtClean="0"/>
                        <a:t>                                         </a:t>
                      </a:r>
                      <a:r>
                        <a:rPr lang="en-ZA" dirty="0" smtClean="0"/>
                        <a:t>Youngest </a:t>
                      </a:r>
                      <a:endParaRPr lang="en-ZA" dirty="0"/>
                    </a:p>
                  </a:txBody>
                  <a:tcPr vert="vert270"/>
                </a:tc>
                <a:tc>
                  <a:txBody>
                    <a:bodyPr/>
                    <a:lstStyle/>
                    <a:p>
                      <a:r>
                        <a:rPr lang="en-ZA" b="1" dirty="0" err="1" smtClean="0">
                          <a:solidFill>
                            <a:srgbClr val="FFC000"/>
                          </a:solidFill>
                        </a:rPr>
                        <a:t>Sandveld</a:t>
                      </a:r>
                      <a:r>
                        <a:rPr lang="en-ZA" b="1" dirty="0" smtClean="0">
                          <a:solidFill>
                            <a:srgbClr val="FFC000"/>
                          </a:solidFill>
                        </a:rPr>
                        <a:t> Group</a:t>
                      </a:r>
                      <a:endParaRPr lang="en-ZA" b="1" dirty="0">
                        <a:solidFill>
                          <a:srgbClr val="FFC000"/>
                        </a:solidFill>
                      </a:endParaRPr>
                    </a:p>
                  </a:txBody>
                  <a:tcPr/>
                </a:tc>
                <a:tc>
                  <a:txBody>
                    <a:bodyPr/>
                    <a:lstStyle/>
                    <a:p>
                      <a:r>
                        <a:rPr lang="en-ZA" sz="1800" b="1" kern="1200" dirty="0" smtClean="0">
                          <a:solidFill>
                            <a:srgbClr val="FFC000"/>
                          </a:solidFill>
                          <a:latin typeface="+mn-lt"/>
                          <a:ea typeface="+mn-ea"/>
                          <a:cs typeface="+mn-cs"/>
                        </a:rPr>
                        <a:t>Aquifer</a:t>
                      </a:r>
                      <a:endParaRPr lang="en-ZA" sz="1800" b="1" kern="1200" dirty="0">
                        <a:solidFill>
                          <a:srgbClr val="FFC000"/>
                        </a:solidFill>
                        <a:latin typeface="+mn-lt"/>
                        <a:ea typeface="+mn-ea"/>
                        <a:cs typeface="+mn-cs"/>
                      </a:endParaRPr>
                    </a:p>
                  </a:txBody>
                  <a:tcPr/>
                </a:tc>
              </a:tr>
              <a:tr h="604108">
                <a:tc vMerge="1">
                  <a:txBody>
                    <a:bodyPr/>
                    <a:lstStyle/>
                    <a:p>
                      <a:endParaRPr lang="en-ZA" dirty="0"/>
                    </a:p>
                  </a:txBody>
                  <a:tcPr/>
                </a:tc>
                <a:tc>
                  <a:txBody>
                    <a:bodyPr/>
                    <a:lstStyle/>
                    <a:p>
                      <a:r>
                        <a:rPr lang="en-ZA" b="1" dirty="0" smtClean="0">
                          <a:solidFill>
                            <a:schemeClr val="accent3">
                              <a:lumMod val="75000"/>
                            </a:schemeClr>
                          </a:solidFill>
                        </a:rPr>
                        <a:t>Karoo </a:t>
                      </a:r>
                      <a:r>
                        <a:rPr lang="en-ZA" b="1" dirty="0" err="1" smtClean="0">
                          <a:solidFill>
                            <a:schemeClr val="accent3">
                              <a:lumMod val="75000"/>
                            </a:schemeClr>
                          </a:solidFill>
                        </a:rPr>
                        <a:t>Supergroup</a:t>
                      </a:r>
                      <a:endParaRPr lang="en-ZA" b="1" dirty="0">
                        <a:solidFill>
                          <a:schemeClr val="accent3">
                            <a:lumMod val="75000"/>
                          </a:schemeClr>
                        </a:solidFill>
                      </a:endParaRPr>
                    </a:p>
                  </a:txBody>
                  <a:tcPr/>
                </a:tc>
                <a:tc>
                  <a:txBody>
                    <a:bodyPr/>
                    <a:lstStyle/>
                    <a:p>
                      <a:r>
                        <a:rPr lang="en-ZA" sz="1800" b="1" kern="1200" dirty="0" smtClean="0">
                          <a:solidFill>
                            <a:schemeClr val="accent3">
                              <a:lumMod val="75000"/>
                            </a:schemeClr>
                          </a:solidFill>
                          <a:latin typeface="+mn-lt"/>
                          <a:ea typeface="+mn-ea"/>
                          <a:cs typeface="+mn-cs"/>
                        </a:rPr>
                        <a:t>Contains aquifers, aquitards and </a:t>
                      </a:r>
                      <a:r>
                        <a:rPr lang="en-ZA" sz="1800" b="1" kern="1200" dirty="0" err="1" smtClean="0">
                          <a:solidFill>
                            <a:schemeClr val="accent3">
                              <a:lumMod val="75000"/>
                            </a:schemeClr>
                          </a:solidFill>
                          <a:latin typeface="+mn-lt"/>
                          <a:ea typeface="+mn-ea"/>
                          <a:cs typeface="+mn-cs"/>
                        </a:rPr>
                        <a:t>aquicludes</a:t>
                      </a:r>
                      <a:endParaRPr lang="en-ZA" sz="1800" b="1" kern="1200" dirty="0">
                        <a:solidFill>
                          <a:schemeClr val="accent3">
                            <a:lumMod val="75000"/>
                          </a:schemeClr>
                        </a:solidFill>
                        <a:latin typeface="+mn-lt"/>
                        <a:ea typeface="+mn-ea"/>
                        <a:cs typeface="+mn-cs"/>
                      </a:endParaRPr>
                    </a:p>
                  </a:txBody>
                  <a:tcPr/>
                </a:tc>
              </a:tr>
              <a:tr h="604108">
                <a:tc vMerge="1">
                  <a:txBody>
                    <a:bodyPr/>
                    <a:lstStyle/>
                    <a:p>
                      <a:endParaRPr lang="en-ZA"/>
                    </a:p>
                  </a:txBody>
                  <a:tcPr/>
                </a:tc>
                <a:tc>
                  <a:txBody>
                    <a:bodyPr/>
                    <a:lstStyle/>
                    <a:p>
                      <a:r>
                        <a:rPr lang="en-ZA" b="1" dirty="0" smtClean="0">
                          <a:solidFill>
                            <a:srgbClr val="0070C0"/>
                          </a:solidFill>
                        </a:rPr>
                        <a:t>Cape </a:t>
                      </a:r>
                      <a:r>
                        <a:rPr lang="en-ZA" b="1" dirty="0" err="1" smtClean="0">
                          <a:solidFill>
                            <a:srgbClr val="0070C0"/>
                          </a:solidFill>
                        </a:rPr>
                        <a:t>Supergroup</a:t>
                      </a:r>
                      <a:endParaRPr lang="en-ZA" b="1" dirty="0">
                        <a:solidFill>
                          <a:srgbClr val="0070C0"/>
                        </a:solidFill>
                      </a:endParaRPr>
                    </a:p>
                  </a:txBody>
                  <a:tcPr/>
                </a:tc>
                <a:tc>
                  <a:txBody>
                    <a:bodyPr/>
                    <a:lstStyle/>
                    <a:p>
                      <a:r>
                        <a:rPr lang="en-ZA" sz="1800" b="1" kern="1200" dirty="0" smtClean="0">
                          <a:solidFill>
                            <a:srgbClr val="0070C0"/>
                          </a:solidFill>
                          <a:latin typeface="+mn-lt"/>
                          <a:ea typeface="+mn-ea"/>
                          <a:cs typeface="+mn-cs"/>
                        </a:rPr>
                        <a:t>Contains aquifers, aquitards and </a:t>
                      </a:r>
                      <a:r>
                        <a:rPr lang="en-ZA" sz="1800" b="1" kern="1200" dirty="0" err="1" smtClean="0">
                          <a:solidFill>
                            <a:srgbClr val="0070C0"/>
                          </a:solidFill>
                          <a:latin typeface="+mn-lt"/>
                          <a:ea typeface="+mn-ea"/>
                          <a:cs typeface="+mn-cs"/>
                        </a:rPr>
                        <a:t>aquicludes</a:t>
                      </a:r>
                      <a:endParaRPr lang="en-ZA" sz="1800" b="1" kern="1200" dirty="0">
                        <a:solidFill>
                          <a:srgbClr val="0070C0"/>
                        </a:solidFill>
                        <a:latin typeface="+mn-lt"/>
                        <a:ea typeface="+mn-ea"/>
                        <a:cs typeface="+mn-cs"/>
                      </a:endParaRPr>
                    </a:p>
                  </a:txBody>
                  <a:tcPr/>
                </a:tc>
              </a:tr>
              <a:tr h="1208215">
                <a:tc vMerge="1">
                  <a:txBody>
                    <a:bodyPr/>
                    <a:lstStyle/>
                    <a:p>
                      <a:endParaRPr lang="en-ZA" dirty="0"/>
                    </a:p>
                  </a:txBody>
                  <a:tcPr/>
                </a:tc>
                <a:tc>
                  <a:txBody>
                    <a:bodyPr/>
                    <a:lstStyle/>
                    <a:p>
                      <a:r>
                        <a:rPr lang="en-ZA" b="1" dirty="0" smtClean="0">
                          <a:solidFill>
                            <a:schemeClr val="accent2">
                              <a:lumMod val="50000"/>
                            </a:schemeClr>
                          </a:solidFill>
                        </a:rPr>
                        <a:t>“Basement” </a:t>
                      </a:r>
                    </a:p>
                    <a:p>
                      <a:r>
                        <a:rPr lang="en-ZA" b="1" dirty="0" err="1" smtClean="0">
                          <a:solidFill>
                            <a:schemeClr val="accent2">
                              <a:lumMod val="50000"/>
                            </a:schemeClr>
                          </a:solidFill>
                        </a:rPr>
                        <a:t>Malmesbury</a:t>
                      </a:r>
                      <a:r>
                        <a:rPr lang="en-ZA" b="1" dirty="0" smtClean="0">
                          <a:solidFill>
                            <a:schemeClr val="accent2">
                              <a:lumMod val="50000"/>
                            </a:schemeClr>
                          </a:solidFill>
                        </a:rPr>
                        <a:t> Shale </a:t>
                      </a:r>
                      <a:r>
                        <a:rPr lang="en-ZA" b="1" dirty="0" smtClean="0">
                          <a:solidFill>
                            <a:srgbClr val="FF09F3"/>
                          </a:solidFill>
                        </a:rPr>
                        <a:t>intruded by granite</a:t>
                      </a:r>
                      <a:endParaRPr lang="en-ZA" b="1" dirty="0">
                        <a:solidFill>
                          <a:srgbClr val="FF09F3"/>
                        </a:solidFill>
                      </a:endParaRPr>
                    </a:p>
                  </a:txBody>
                  <a:tcPr/>
                </a:tc>
                <a:tc>
                  <a:txBody>
                    <a:bodyPr/>
                    <a:lstStyle/>
                    <a:p>
                      <a:r>
                        <a:rPr lang="en-ZA" b="1" dirty="0" smtClean="0">
                          <a:solidFill>
                            <a:schemeClr val="accent2">
                              <a:lumMod val="50000"/>
                            </a:schemeClr>
                          </a:solidFill>
                        </a:rPr>
                        <a:t>Locally an aquifer</a:t>
                      </a:r>
                    </a:p>
                    <a:p>
                      <a:r>
                        <a:rPr lang="en-ZA" b="1" dirty="0" smtClean="0">
                          <a:solidFill>
                            <a:schemeClr val="accent2">
                              <a:lumMod val="50000"/>
                            </a:schemeClr>
                          </a:solidFill>
                        </a:rPr>
                        <a:t>Regionally an aquitard</a:t>
                      </a:r>
                      <a:endParaRPr lang="en-ZA" b="1" dirty="0">
                        <a:solidFill>
                          <a:schemeClr val="accent2">
                            <a:lumMod val="50000"/>
                          </a:schemeClr>
                        </a:solidFill>
                      </a:endParaRPr>
                    </a:p>
                  </a:txBody>
                  <a:tcPr/>
                </a:tc>
              </a:tr>
            </a:tbl>
          </a:graphicData>
        </a:graphic>
      </p:graphicFrame>
    </p:spTree>
    <p:extLst>
      <p:ext uri="{BB962C8B-B14F-4D97-AF65-F5344CB8AC3E}">
        <p14:creationId xmlns:p14="http://schemas.microsoft.com/office/powerpoint/2010/main" val="4300185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2800" dirty="0" smtClean="0"/>
              <a:t>Sub-component: abstraction, Indicator: Water level</a:t>
            </a:r>
            <a:r>
              <a:rPr lang="en-ZA" sz="3600" dirty="0" smtClean="0"/>
              <a:t> </a:t>
            </a:r>
            <a:endParaRPr lang="en-ZA" sz="3600" dirty="0"/>
          </a:p>
        </p:txBody>
      </p:sp>
      <p:sp>
        <p:nvSpPr>
          <p:cNvPr id="3" name="Content Placeholder 2"/>
          <p:cNvSpPr>
            <a:spLocks noGrp="1"/>
          </p:cNvSpPr>
          <p:nvPr>
            <p:ph idx="1"/>
          </p:nvPr>
        </p:nvSpPr>
        <p:spPr/>
        <p:txBody>
          <a:bodyPr/>
          <a:lstStyle/>
          <a:p>
            <a:endParaRPr lang="en-ZA"/>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025463"/>
            <a:ext cx="8423962" cy="5507706"/>
          </a:xfrm>
          <a:prstGeom prst="rect">
            <a:avLst/>
          </a:prstGeom>
          <a:noFill/>
        </p:spPr>
      </p:pic>
      <p:cxnSp>
        <p:nvCxnSpPr>
          <p:cNvPr id="6" name="Straight Arrow Connector 5"/>
          <p:cNvCxnSpPr/>
          <p:nvPr/>
        </p:nvCxnSpPr>
        <p:spPr>
          <a:xfrm>
            <a:off x="3250276" y="4713316"/>
            <a:ext cx="1596044" cy="0"/>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a:off x="2219498" y="4713316"/>
            <a:ext cx="2626822" cy="0"/>
          </a:xfrm>
          <a:prstGeom prst="straightConnector1">
            <a:avLst/>
          </a:prstGeom>
          <a:ln w="19050">
            <a:prstDash val="lgDash"/>
            <a:headEnd type="triangle"/>
            <a:tailEnd type="triangle"/>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2984269" y="4958074"/>
            <a:ext cx="2324675" cy="461665"/>
          </a:xfrm>
          <a:prstGeom prst="rect">
            <a:avLst/>
          </a:prstGeom>
          <a:noFill/>
        </p:spPr>
        <p:txBody>
          <a:bodyPr wrap="none" rtlCol="0">
            <a:spAutoFit/>
          </a:bodyPr>
          <a:lstStyle/>
          <a:p>
            <a:r>
              <a:rPr lang="en-ZA" dirty="0" smtClean="0"/>
              <a:t>Drought cycle? </a:t>
            </a:r>
            <a:endParaRPr lang="en-ZA" dirty="0"/>
          </a:p>
        </p:txBody>
      </p:sp>
      <p:sp>
        <p:nvSpPr>
          <p:cNvPr id="11" name="TextBox 10"/>
          <p:cNvSpPr txBox="1"/>
          <p:nvPr/>
        </p:nvSpPr>
        <p:spPr>
          <a:xfrm>
            <a:off x="6467559" y="4958074"/>
            <a:ext cx="1673856" cy="461665"/>
          </a:xfrm>
          <a:prstGeom prst="rect">
            <a:avLst/>
          </a:prstGeom>
          <a:noFill/>
        </p:spPr>
        <p:txBody>
          <a:bodyPr wrap="none" rtlCol="0">
            <a:spAutoFit/>
          </a:bodyPr>
          <a:lstStyle/>
          <a:p>
            <a:r>
              <a:rPr lang="en-ZA" dirty="0" smtClean="0"/>
              <a:t>Drought… </a:t>
            </a:r>
            <a:endParaRPr lang="en-ZA" dirty="0"/>
          </a:p>
        </p:txBody>
      </p:sp>
      <p:cxnSp>
        <p:nvCxnSpPr>
          <p:cNvPr id="12" name="Straight Arrow Connector 11"/>
          <p:cNvCxnSpPr/>
          <p:nvPr/>
        </p:nvCxnSpPr>
        <p:spPr>
          <a:xfrm>
            <a:off x="6755875" y="4566458"/>
            <a:ext cx="2030678" cy="0"/>
          </a:xfrm>
          <a:prstGeom prst="straightConnector1">
            <a:avLst/>
          </a:prstGeom>
          <a:ln w="19050">
            <a:prstDash val="lgDash"/>
            <a:headEnd type="triangle"/>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a:off x="6755875" y="4566458"/>
            <a:ext cx="351507" cy="0"/>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651365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2800" dirty="0"/>
              <a:t>Sub-component: abstraction, Indicator: Water level</a:t>
            </a:r>
            <a:r>
              <a:rPr lang="en-ZA" sz="3600" dirty="0"/>
              <a:t> </a:t>
            </a:r>
            <a:endParaRPr lang="en-ZA" sz="2800" dirty="0"/>
          </a:p>
        </p:txBody>
      </p:sp>
      <p:sp>
        <p:nvSpPr>
          <p:cNvPr id="3" name="Content Placeholder 2"/>
          <p:cNvSpPr>
            <a:spLocks noGrp="1"/>
          </p:cNvSpPr>
          <p:nvPr>
            <p:ph idx="1"/>
          </p:nvPr>
        </p:nvSpPr>
        <p:spPr/>
        <p:txBody>
          <a:bodyPr/>
          <a:lstStyle/>
          <a:p>
            <a:endParaRPr lang="en-ZA"/>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4822"/>
          <a:stretch/>
        </p:blipFill>
        <p:spPr bwMode="auto">
          <a:xfrm>
            <a:off x="60339" y="1699178"/>
            <a:ext cx="9023322" cy="442698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67907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Component: Water quality</a:t>
            </a:r>
            <a:endParaRPr lang="en-ZA" dirty="0"/>
          </a:p>
        </p:txBody>
      </p:sp>
      <p:sp>
        <p:nvSpPr>
          <p:cNvPr id="3" name="Content Placeholder 2"/>
          <p:cNvSpPr>
            <a:spLocks noGrp="1"/>
          </p:cNvSpPr>
          <p:nvPr>
            <p:ph idx="1"/>
          </p:nvPr>
        </p:nvSpPr>
        <p:spPr/>
        <p:txBody>
          <a:bodyPr/>
          <a:lstStyle/>
          <a:p>
            <a:r>
              <a:rPr lang="en-ZA" sz="2800" dirty="0" smtClean="0"/>
              <a:t>Status quo report contains </a:t>
            </a:r>
          </a:p>
          <a:p>
            <a:pPr lvl="1"/>
            <a:r>
              <a:rPr lang="en-ZA" sz="2400" dirty="0" smtClean="0"/>
              <a:t>Statistics for main chemical parameters per major geology per GRU</a:t>
            </a:r>
          </a:p>
          <a:p>
            <a:r>
              <a:rPr lang="en-ZA" sz="2800" dirty="0" smtClean="0"/>
              <a:t>Analysis for RQO development included</a:t>
            </a:r>
          </a:p>
          <a:p>
            <a:pPr lvl="1"/>
            <a:r>
              <a:rPr lang="en-ZA" sz="2400" dirty="0" smtClean="0"/>
              <a:t>Statistics </a:t>
            </a:r>
            <a:r>
              <a:rPr lang="en-ZA" sz="2400" dirty="0"/>
              <a:t>for main chemical parameters per major geology per </a:t>
            </a:r>
            <a:r>
              <a:rPr lang="en-ZA" sz="2400" dirty="0" smtClean="0"/>
              <a:t>catchment</a:t>
            </a:r>
          </a:p>
          <a:p>
            <a:pPr lvl="1"/>
            <a:r>
              <a:rPr lang="en-ZA" sz="2400" dirty="0" smtClean="0"/>
              <a:t>Establish “natural background” per major </a:t>
            </a:r>
            <a:r>
              <a:rPr lang="en-ZA" sz="2400" dirty="0"/>
              <a:t>geology per </a:t>
            </a:r>
            <a:r>
              <a:rPr lang="en-ZA" sz="2400" dirty="0" smtClean="0"/>
              <a:t>catchment, and natural variability (majority are ‘normal’)</a:t>
            </a:r>
          </a:p>
          <a:p>
            <a:pPr lvl="1"/>
            <a:r>
              <a:rPr lang="en-ZA" sz="2400" dirty="0" smtClean="0"/>
              <a:t>Establish appropriate limit to </a:t>
            </a:r>
            <a:r>
              <a:rPr lang="en-ZA" sz="2400" dirty="0"/>
              <a:t>“natural background</a:t>
            </a:r>
            <a:r>
              <a:rPr lang="en-ZA" sz="2400" dirty="0" smtClean="0"/>
              <a:t>” (most are 95%, or 90% where 95% is poor / impacted)</a:t>
            </a:r>
            <a:endParaRPr lang="en-ZA" sz="2400" dirty="0"/>
          </a:p>
          <a:p>
            <a:pPr lvl="1"/>
            <a:endParaRPr lang="en-ZA" dirty="0" smtClean="0"/>
          </a:p>
          <a:p>
            <a:pPr marL="457200" lvl="1" indent="0">
              <a:buNone/>
            </a:pPr>
            <a:endParaRPr lang="en-ZA" dirty="0"/>
          </a:p>
          <a:p>
            <a:endParaRPr lang="en-ZA" dirty="0"/>
          </a:p>
        </p:txBody>
      </p:sp>
    </p:spTree>
    <p:extLst>
      <p:ext uri="{BB962C8B-B14F-4D97-AF65-F5344CB8AC3E}">
        <p14:creationId xmlns:p14="http://schemas.microsoft.com/office/powerpoint/2010/main" val="17887372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Component: Water quality</a:t>
            </a:r>
            <a:endParaRPr lang="en-ZA" dirty="0"/>
          </a:p>
        </p:txBody>
      </p:sp>
      <p:sp>
        <p:nvSpPr>
          <p:cNvPr id="3" name="Content Placeholder 2"/>
          <p:cNvSpPr>
            <a:spLocks noGrp="1"/>
          </p:cNvSpPr>
          <p:nvPr>
            <p:ph idx="1"/>
          </p:nvPr>
        </p:nvSpPr>
        <p:spPr/>
        <p:txBody>
          <a:bodyPr/>
          <a:lstStyle/>
          <a:p>
            <a:pPr lvl="1"/>
            <a:endParaRPr lang="en-ZA" dirty="0" smtClean="0"/>
          </a:p>
          <a:p>
            <a:pPr marL="457200" lvl="1" indent="0">
              <a:buNone/>
            </a:pPr>
            <a:endParaRPr lang="en-ZA" dirty="0"/>
          </a:p>
          <a:p>
            <a:endParaRPr lang="en-ZA" dirty="0"/>
          </a:p>
        </p:txBody>
      </p:sp>
      <p:pic>
        <p:nvPicPr>
          <p:cNvPr id="5" name="Picture 4"/>
          <p:cNvPicPr>
            <a:picLocks noChangeAspect="1"/>
          </p:cNvPicPr>
          <p:nvPr/>
        </p:nvPicPr>
        <p:blipFill>
          <a:blip r:embed="rId2"/>
          <a:stretch>
            <a:fillRect/>
          </a:stretch>
        </p:blipFill>
        <p:spPr>
          <a:xfrm rot="16200000">
            <a:off x="1714755" y="241740"/>
            <a:ext cx="5541722" cy="7412561"/>
          </a:xfrm>
          <a:prstGeom prst="rect">
            <a:avLst/>
          </a:prstGeom>
        </p:spPr>
      </p:pic>
    </p:spTree>
    <p:extLst>
      <p:ext uri="{BB962C8B-B14F-4D97-AF65-F5344CB8AC3E}">
        <p14:creationId xmlns:p14="http://schemas.microsoft.com/office/powerpoint/2010/main" val="24813019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RQO - full details</a:t>
            </a:r>
            <a:endParaRPr lang="en-ZA" dirty="0"/>
          </a:p>
        </p:txBody>
      </p:sp>
      <p:sp>
        <p:nvSpPr>
          <p:cNvPr id="3" name="Content Placeholder 2"/>
          <p:cNvSpPr>
            <a:spLocks noGrp="1"/>
          </p:cNvSpPr>
          <p:nvPr>
            <p:ph idx="1"/>
          </p:nvPr>
        </p:nvSpPr>
        <p:spPr/>
        <p:txBody>
          <a:bodyPr/>
          <a:lstStyle/>
          <a:p>
            <a:endParaRPr lang="en-ZA" dirty="0"/>
          </a:p>
        </p:txBody>
      </p:sp>
    </p:spTree>
    <p:extLst>
      <p:ext uri="{BB962C8B-B14F-4D97-AF65-F5344CB8AC3E}">
        <p14:creationId xmlns:p14="http://schemas.microsoft.com/office/powerpoint/2010/main" val="38584565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BB-1</a:t>
            </a:r>
            <a:endParaRPr lang="en-ZA"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3454" y="1004853"/>
            <a:ext cx="8113345" cy="5736452"/>
          </a:xfrm>
        </p:spPr>
      </p:pic>
    </p:spTree>
    <p:extLst>
      <p:ext uri="{BB962C8B-B14F-4D97-AF65-F5344CB8AC3E}">
        <p14:creationId xmlns:p14="http://schemas.microsoft.com/office/powerpoint/2010/main" val="14635503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BB-1</a:t>
            </a:r>
            <a:endParaRPr lang="en-ZA"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096241615"/>
              </p:ext>
            </p:extLst>
          </p:nvPr>
        </p:nvGraphicFramePr>
        <p:xfrm>
          <a:off x="166255" y="2086005"/>
          <a:ext cx="8977745" cy="4356818"/>
        </p:xfrm>
        <a:graphic>
          <a:graphicData uri="http://schemas.openxmlformats.org/drawingml/2006/table">
            <a:tbl>
              <a:tblPr>
                <a:tableStyleId>{5C22544A-7EE6-4342-B048-85BDC9FD1C3A}</a:tableStyleId>
              </a:tblPr>
              <a:tblGrid>
                <a:gridCol w="479440"/>
                <a:gridCol w="479440"/>
                <a:gridCol w="902476"/>
                <a:gridCol w="748840"/>
                <a:gridCol w="1388225"/>
                <a:gridCol w="2211186"/>
                <a:gridCol w="1978473"/>
                <a:gridCol w="789665"/>
              </a:tblGrid>
              <a:tr h="434915">
                <a:tc>
                  <a:txBody>
                    <a:bodyPr/>
                    <a:lstStyle/>
                    <a:p>
                      <a:pPr algn="l" fontAlgn="b"/>
                      <a:r>
                        <a:rPr lang="en-ZA" sz="900" b="1" u="none" strike="noStrike" dirty="0">
                          <a:effectLst/>
                        </a:rPr>
                        <a:t>GRU</a:t>
                      </a:r>
                      <a:endParaRPr lang="en-ZA" sz="900" b="1" i="0" u="none" strike="noStrike" dirty="0">
                        <a:solidFill>
                          <a:srgbClr val="000000"/>
                        </a:solidFill>
                        <a:effectLst/>
                        <a:latin typeface="Calibri" panose="020F0502020204030204" pitchFamily="34" charset="0"/>
                      </a:endParaRPr>
                    </a:p>
                  </a:txBody>
                  <a:tcPr marL="4092" marR="4092" marT="4092" marB="0" anchor="b"/>
                </a:tc>
                <a:tc>
                  <a:txBody>
                    <a:bodyPr/>
                    <a:lstStyle/>
                    <a:p>
                      <a:pPr algn="l" fontAlgn="b"/>
                      <a:r>
                        <a:rPr lang="en-ZA" sz="900" b="1" u="none" strike="noStrike" dirty="0" err="1">
                          <a:effectLst/>
                        </a:rPr>
                        <a:t>Quat</a:t>
                      </a:r>
                      <a:r>
                        <a:rPr lang="en-ZA" sz="900" b="1" u="none" strike="noStrike" dirty="0">
                          <a:effectLst/>
                        </a:rPr>
                        <a:t>(s)</a:t>
                      </a:r>
                      <a:endParaRPr lang="en-ZA" sz="900" b="1" i="0" u="none" strike="noStrike" dirty="0">
                        <a:solidFill>
                          <a:srgbClr val="000000"/>
                        </a:solidFill>
                        <a:effectLst/>
                        <a:latin typeface="Calibri" panose="020F0502020204030204" pitchFamily="34" charset="0"/>
                      </a:endParaRPr>
                    </a:p>
                  </a:txBody>
                  <a:tcPr marL="4092" marR="4092" marT="4092" marB="0" anchor="b"/>
                </a:tc>
                <a:tc>
                  <a:txBody>
                    <a:bodyPr/>
                    <a:lstStyle/>
                    <a:p>
                      <a:pPr algn="l" fontAlgn="b"/>
                      <a:r>
                        <a:rPr lang="en-ZA" sz="900" b="1" u="none" strike="noStrike" dirty="0">
                          <a:effectLst/>
                        </a:rPr>
                        <a:t>Aquifer</a:t>
                      </a:r>
                      <a:endParaRPr lang="en-ZA" sz="900" b="1" i="0" u="none" strike="noStrike" dirty="0">
                        <a:solidFill>
                          <a:srgbClr val="000000"/>
                        </a:solidFill>
                        <a:effectLst/>
                        <a:latin typeface="Calibri" panose="020F0502020204030204" pitchFamily="34" charset="0"/>
                      </a:endParaRPr>
                    </a:p>
                  </a:txBody>
                  <a:tcPr marL="4092" marR="4092" marT="4092" marB="0" anchor="b"/>
                </a:tc>
                <a:tc>
                  <a:txBody>
                    <a:bodyPr/>
                    <a:lstStyle/>
                    <a:p>
                      <a:pPr algn="l" fontAlgn="b"/>
                      <a:r>
                        <a:rPr lang="en-ZA" sz="900" b="1" u="none" strike="noStrike" dirty="0">
                          <a:effectLst/>
                        </a:rPr>
                        <a:t>Component</a:t>
                      </a:r>
                      <a:endParaRPr lang="en-ZA" sz="900" b="1" i="0" u="none" strike="noStrike" dirty="0">
                        <a:solidFill>
                          <a:srgbClr val="000000"/>
                        </a:solidFill>
                        <a:effectLst/>
                        <a:latin typeface="Calibri" panose="020F0502020204030204" pitchFamily="34" charset="0"/>
                      </a:endParaRPr>
                    </a:p>
                  </a:txBody>
                  <a:tcPr marL="4092" marR="4092" marT="4092" marB="0" anchor="b"/>
                </a:tc>
                <a:tc>
                  <a:txBody>
                    <a:bodyPr/>
                    <a:lstStyle/>
                    <a:p>
                      <a:pPr algn="l" fontAlgn="b"/>
                      <a:r>
                        <a:rPr lang="en-ZA" sz="900" b="1" u="none" strike="noStrike" dirty="0">
                          <a:effectLst/>
                        </a:rPr>
                        <a:t>Sub-Component</a:t>
                      </a:r>
                      <a:endParaRPr lang="en-ZA" sz="900" b="1" i="0" u="none" strike="noStrike" dirty="0">
                        <a:solidFill>
                          <a:srgbClr val="000000"/>
                        </a:solidFill>
                        <a:effectLst/>
                        <a:latin typeface="Calibri" panose="020F0502020204030204" pitchFamily="34" charset="0"/>
                      </a:endParaRPr>
                    </a:p>
                  </a:txBody>
                  <a:tcPr marL="4092" marR="4092" marT="4092" marB="0" anchor="b"/>
                </a:tc>
                <a:tc>
                  <a:txBody>
                    <a:bodyPr/>
                    <a:lstStyle/>
                    <a:p>
                      <a:pPr algn="l" fontAlgn="b"/>
                      <a:r>
                        <a:rPr lang="en-ZA" sz="900" b="1" u="none" strike="noStrike" dirty="0">
                          <a:effectLst/>
                        </a:rPr>
                        <a:t>RQO Description (narrative)</a:t>
                      </a:r>
                      <a:endParaRPr lang="en-ZA" sz="900" b="1" i="0" u="none" strike="noStrike" dirty="0">
                        <a:solidFill>
                          <a:srgbClr val="000000"/>
                        </a:solidFill>
                        <a:effectLst/>
                        <a:latin typeface="Calibri" panose="020F0502020204030204" pitchFamily="34" charset="0"/>
                      </a:endParaRPr>
                    </a:p>
                  </a:txBody>
                  <a:tcPr marL="4092" marR="4092" marT="4092" marB="0" anchor="b"/>
                </a:tc>
                <a:tc>
                  <a:txBody>
                    <a:bodyPr/>
                    <a:lstStyle/>
                    <a:p>
                      <a:pPr algn="l" fontAlgn="b"/>
                      <a:r>
                        <a:rPr lang="en-ZA" sz="900" b="1" u="none" strike="noStrike" dirty="0">
                          <a:effectLst/>
                        </a:rPr>
                        <a:t>Indicator</a:t>
                      </a:r>
                      <a:endParaRPr lang="en-ZA" sz="900" b="1" i="0" u="none" strike="noStrike" dirty="0">
                        <a:solidFill>
                          <a:srgbClr val="000000"/>
                        </a:solidFill>
                        <a:effectLst/>
                        <a:latin typeface="Calibri" panose="020F0502020204030204" pitchFamily="34" charset="0"/>
                      </a:endParaRPr>
                    </a:p>
                  </a:txBody>
                  <a:tcPr marL="4092" marR="4092" marT="4092" marB="0" anchor="b"/>
                </a:tc>
                <a:tc>
                  <a:txBody>
                    <a:bodyPr/>
                    <a:lstStyle/>
                    <a:p>
                      <a:pPr algn="l" fontAlgn="b"/>
                      <a:r>
                        <a:rPr lang="en-ZA" sz="900" b="1" u="none" strike="noStrike" dirty="0">
                          <a:effectLst/>
                        </a:rPr>
                        <a:t>Numerical Value</a:t>
                      </a:r>
                      <a:endParaRPr lang="en-ZA" sz="900" b="1" i="0" u="none" strike="noStrike" dirty="0">
                        <a:solidFill>
                          <a:srgbClr val="000000"/>
                        </a:solidFill>
                        <a:effectLst/>
                        <a:latin typeface="Calibri" panose="020F0502020204030204" pitchFamily="34" charset="0"/>
                      </a:endParaRPr>
                    </a:p>
                  </a:txBody>
                  <a:tcPr marL="4092" marR="4092" marT="4092" marB="0" anchor="b"/>
                </a:tc>
              </a:tr>
              <a:tr h="945095">
                <a:tc rowSpan="4">
                  <a:txBody>
                    <a:bodyPr/>
                    <a:lstStyle/>
                    <a:p>
                      <a:pPr algn="l" fontAlgn="b"/>
                      <a:r>
                        <a:rPr lang="en-ZA" sz="1400" u="none" strike="noStrike" dirty="0">
                          <a:effectLst/>
                        </a:rPr>
                        <a:t>BB-1</a:t>
                      </a:r>
                      <a:endParaRPr lang="en-ZA" sz="1400" b="0" i="0" u="none" strike="noStrike" dirty="0">
                        <a:solidFill>
                          <a:srgbClr val="000000"/>
                        </a:solidFill>
                        <a:effectLst/>
                        <a:latin typeface="Calibri" panose="020F0502020204030204" pitchFamily="34" charset="0"/>
                      </a:endParaRPr>
                    </a:p>
                  </a:txBody>
                  <a:tcPr marL="4092" marR="4092" marT="4092" marB="0" anchor="b"/>
                </a:tc>
                <a:tc rowSpan="4">
                  <a:txBody>
                    <a:bodyPr/>
                    <a:lstStyle/>
                    <a:p>
                      <a:pPr algn="l" fontAlgn="b"/>
                      <a:r>
                        <a:rPr lang="en-ZA" sz="1400" u="none" strike="noStrike" dirty="0">
                          <a:effectLst/>
                        </a:rPr>
                        <a:t>H10A, H10B, H10C</a:t>
                      </a:r>
                      <a:endParaRPr lang="en-ZA" sz="1400" b="0" i="0" u="none" strike="noStrike" dirty="0">
                        <a:solidFill>
                          <a:srgbClr val="000000"/>
                        </a:solidFill>
                        <a:effectLst/>
                        <a:latin typeface="Calibri" panose="020F0502020204030204" pitchFamily="34" charset="0"/>
                      </a:endParaRPr>
                    </a:p>
                  </a:txBody>
                  <a:tcPr marL="4092" marR="4092" marT="4092" marB="0" anchor="b"/>
                </a:tc>
                <a:tc rowSpan="4">
                  <a:txBody>
                    <a:bodyPr/>
                    <a:lstStyle/>
                    <a:p>
                      <a:pPr algn="r" fontAlgn="b"/>
                      <a:r>
                        <a:rPr lang="en-ZA" sz="1400" u="none" strike="noStrike" dirty="0" err="1">
                          <a:effectLst/>
                        </a:rPr>
                        <a:t>Bokkeveld</a:t>
                      </a:r>
                      <a:r>
                        <a:rPr lang="en-ZA" sz="1400" u="none" strike="noStrike" dirty="0">
                          <a:effectLst/>
                        </a:rPr>
                        <a:t> Group, </a:t>
                      </a:r>
                      <a:r>
                        <a:rPr lang="en-ZA" sz="1400" u="none" strike="noStrike" dirty="0" err="1">
                          <a:effectLst/>
                        </a:rPr>
                        <a:t>Nardouw</a:t>
                      </a:r>
                      <a:r>
                        <a:rPr lang="en-ZA" sz="1400" u="none" strike="noStrike" dirty="0">
                          <a:effectLst/>
                        </a:rPr>
                        <a:t> Group, </a:t>
                      </a:r>
                      <a:r>
                        <a:rPr lang="en-ZA" sz="1400" u="none" strike="noStrike" dirty="0" err="1">
                          <a:effectLst/>
                        </a:rPr>
                        <a:t>Cenozoic</a:t>
                      </a:r>
                      <a:r>
                        <a:rPr lang="en-ZA" sz="1400" u="none" strike="noStrike" dirty="0">
                          <a:effectLst/>
                        </a:rPr>
                        <a:t> coastal deposits</a:t>
                      </a:r>
                      <a:endParaRPr lang="en-ZA" sz="1400" b="0" i="0" u="none" strike="noStrike" dirty="0">
                        <a:solidFill>
                          <a:srgbClr val="000000"/>
                        </a:solidFill>
                        <a:effectLst/>
                        <a:latin typeface="Calibri" panose="020F0502020204030204" pitchFamily="34" charset="0"/>
                      </a:endParaRPr>
                    </a:p>
                  </a:txBody>
                  <a:tcPr marL="4092" marR="4092" marT="4092" marB="0" anchor="b"/>
                </a:tc>
                <a:tc>
                  <a:txBody>
                    <a:bodyPr/>
                    <a:lstStyle/>
                    <a:p>
                      <a:pPr algn="l" fontAlgn="b"/>
                      <a:r>
                        <a:rPr lang="en-ZA" sz="1400" u="none" strike="noStrike" dirty="0">
                          <a:effectLst/>
                        </a:rPr>
                        <a:t>Available Yield</a:t>
                      </a:r>
                      <a:endParaRPr lang="en-ZA" sz="1400" b="0" i="0" u="none" strike="noStrike" dirty="0">
                        <a:solidFill>
                          <a:srgbClr val="000000"/>
                        </a:solidFill>
                        <a:effectLst/>
                        <a:latin typeface="Calibri" panose="020F0502020204030204" pitchFamily="34" charset="0"/>
                      </a:endParaRPr>
                    </a:p>
                  </a:txBody>
                  <a:tcPr marL="4092" marR="4092" marT="4092" marB="0" anchor="b"/>
                </a:tc>
                <a:tc>
                  <a:txBody>
                    <a:bodyPr/>
                    <a:lstStyle/>
                    <a:p>
                      <a:pPr algn="l" fontAlgn="b"/>
                      <a:r>
                        <a:rPr lang="en-ZA" sz="1400" u="none" strike="noStrike" dirty="0">
                          <a:effectLst/>
                        </a:rPr>
                        <a:t>Abstraction</a:t>
                      </a:r>
                      <a:endParaRPr lang="en-ZA" sz="1400" b="0" i="0" u="none" strike="noStrike" dirty="0">
                        <a:solidFill>
                          <a:srgbClr val="000000"/>
                        </a:solidFill>
                        <a:effectLst/>
                        <a:latin typeface="Calibri" panose="020F0502020204030204" pitchFamily="34" charset="0"/>
                      </a:endParaRPr>
                    </a:p>
                  </a:txBody>
                  <a:tcPr marL="4092" marR="4092" marT="4092" marB="0" anchor="b"/>
                </a:tc>
                <a:tc>
                  <a:txBody>
                    <a:bodyPr/>
                    <a:lstStyle/>
                    <a:p>
                      <a:pPr algn="l" fontAlgn="b"/>
                      <a:r>
                        <a:rPr lang="en-ZA" sz="1400" u="none" strike="noStrike">
                          <a:effectLst/>
                        </a:rPr>
                        <a:t>Groundwater use should be sustainable for all users and the environment</a:t>
                      </a:r>
                      <a:endParaRPr lang="en-ZA" sz="1400" b="0" i="0" u="none" strike="noStrike">
                        <a:solidFill>
                          <a:srgbClr val="000000"/>
                        </a:solidFill>
                        <a:effectLst/>
                        <a:latin typeface="Calibri" panose="020F0502020204030204" pitchFamily="34" charset="0"/>
                      </a:endParaRPr>
                    </a:p>
                  </a:txBody>
                  <a:tcPr marL="4092" marR="4092" marT="4092" marB="0" anchor="b"/>
                </a:tc>
                <a:tc>
                  <a:txBody>
                    <a:bodyPr/>
                    <a:lstStyle/>
                    <a:p>
                      <a:pPr algn="l" fontAlgn="b"/>
                      <a:r>
                        <a:rPr lang="en-ZA" sz="1400" u="none" strike="noStrike" dirty="0">
                          <a:effectLst/>
                        </a:rPr>
                        <a:t>Water level recovers from abstraction impact during wet season, under consideration of climate change and drought cycles.</a:t>
                      </a:r>
                      <a:endParaRPr lang="en-ZA" sz="1400" b="0" i="0" u="none" strike="noStrike" dirty="0">
                        <a:solidFill>
                          <a:srgbClr val="000000"/>
                        </a:solidFill>
                        <a:effectLst/>
                        <a:latin typeface="Calibri" panose="020F0502020204030204" pitchFamily="34" charset="0"/>
                      </a:endParaRPr>
                    </a:p>
                  </a:txBody>
                  <a:tcPr marL="4092" marR="4092" marT="4092" marB="0" anchor="b"/>
                </a:tc>
                <a:tc>
                  <a:txBody>
                    <a:bodyPr/>
                    <a:lstStyle/>
                    <a:p>
                      <a:pPr algn="l" fontAlgn="b"/>
                      <a:r>
                        <a:rPr lang="en-ZA" sz="1400" u="none" strike="noStrike">
                          <a:effectLst/>
                        </a:rPr>
                        <a:t>n/a</a:t>
                      </a:r>
                      <a:endParaRPr lang="en-ZA" sz="1400" b="0" i="0" u="none" strike="noStrike">
                        <a:solidFill>
                          <a:srgbClr val="000000"/>
                        </a:solidFill>
                        <a:effectLst/>
                        <a:latin typeface="Calibri" panose="020F0502020204030204" pitchFamily="34" charset="0"/>
                      </a:endParaRPr>
                    </a:p>
                  </a:txBody>
                  <a:tcPr marL="4092" marR="4092" marT="4092" marB="0" anchor="b"/>
                </a:tc>
              </a:tr>
              <a:tr h="709227">
                <a:tc vMerge="1">
                  <a:txBody>
                    <a:bodyPr/>
                    <a:lstStyle/>
                    <a:p>
                      <a:endParaRPr lang="en-ZA"/>
                    </a:p>
                  </a:txBody>
                  <a:tcPr/>
                </a:tc>
                <a:tc vMerge="1">
                  <a:txBody>
                    <a:bodyPr/>
                    <a:lstStyle/>
                    <a:p>
                      <a:endParaRPr lang="en-ZA"/>
                    </a:p>
                  </a:txBody>
                  <a:tcPr/>
                </a:tc>
                <a:tc vMerge="1">
                  <a:txBody>
                    <a:bodyPr/>
                    <a:lstStyle/>
                    <a:p>
                      <a:endParaRPr lang="en-ZA"/>
                    </a:p>
                  </a:txBody>
                  <a:tcPr/>
                </a:tc>
                <a:tc rowSpan="3">
                  <a:txBody>
                    <a:bodyPr/>
                    <a:lstStyle/>
                    <a:p>
                      <a:pPr algn="l" fontAlgn="b"/>
                      <a:r>
                        <a:rPr lang="en-ZA" sz="1400" u="none" strike="noStrike" dirty="0">
                          <a:effectLst/>
                        </a:rPr>
                        <a:t>Quantity</a:t>
                      </a:r>
                      <a:endParaRPr lang="en-ZA" sz="1400" b="0" i="0" u="none" strike="noStrike" dirty="0">
                        <a:solidFill>
                          <a:srgbClr val="000000"/>
                        </a:solidFill>
                        <a:effectLst/>
                        <a:latin typeface="Calibri" panose="020F0502020204030204" pitchFamily="34" charset="0"/>
                      </a:endParaRPr>
                    </a:p>
                  </a:txBody>
                  <a:tcPr marL="4092" marR="4092" marT="4092" marB="0" anchor="b"/>
                </a:tc>
                <a:tc>
                  <a:txBody>
                    <a:bodyPr/>
                    <a:lstStyle/>
                    <a:p>
                      <a:pPr algn="l" fontAlgn="b"/>
                      <a:r>
                        <a:rPr lang="en-ZA" sz="1400" u="none" strike="noStrike" dirty="0">
                          <a:effectLst/>
                        </a:rPr>
                        <a:t>Discharge</a:t>
                      </a:r>
                      <a:endParaRPr lang="en-ZA" sz="1400" b="0" i="0" u="none" strike="noStrike" dirty="0">
                        <a:solidFill>
                          <a:srgbClr val="000000"/>
                        </a:solidFill>
                        <a:effectLst/>
                        <a:latin typeface="Calibri" panose="020F0502020204030204" pitchFamily="34" charset="0"/>
                      </a:endParaRPr>
                    </a:p>
                  </a:txBody>
                  <a:tcPr marL="4092" marR="4092" marT="4092" marB="0" anchor="b"/>
                </a:tc>
                <a:tc>
                  <a:txBody>
                    <a:bodyPr/>
                    <a:lstStyle/>
                    <a:p>
                      <a:pPr algn="l" fontAlgn="b"/>
                      <a:r>
                        <a:rPr lang="en-ZA" sz="1400" u="none" strike="noStrike" dirty="0">
                          <a:effectLst/>
                        </a:rPr>
                        <a:t>The natural gradient between groundwater and surface water should be maintained</a:t>
                      </a:r>
                      <a:endParaRPr lang="en-ZA" sz="1400" b="0" i="0" u="none" strike="noStrike" dirty="0">
                        <a:solidFill>
                          <a:srgbClr val="000000"/>
                        </a:solidFill>
                        <a:effectLst/>
                        <a:latin typeface="Calibri" panose="020F0502020204030204" pitchFamily="34" charset="0"/>
                      </a:endParaRPr>
                    </a:p>
                  </a:txBody>
                  <a:tcPr marL="4092" marR="4092" marT="4092" marB="0" anchor="b"/>
                </a:tc>
                <a:tc>
                  <a:txBody>
                    <a:bodyPr/>
                    <a:lstStyle/>
                    <a:p>
                      <a:pPr algn="l" fontAlgn="b"/>
                      <a:r>
                        <a:rPr lang="en-ZA" sz="1400" u="none" strike="noStrike" dirty="0">
                          <a:effectLst/>
                        </a:rPr>
                        <a:t>Relative water levels between groundwater and </a:t>
                      </a:r>
                      <a:r>
                        <a:rPr lang="en-ZA" sz="1400" u="none" strike="noStrike" dirty="0" err="1">
                          <a:effectLst/>
                        </a:rPr>
                        <a:t>suface</a:t>
                      </a:r>
                      <a:r>
                        <a:rPr lang="en-ZA" sz="1400" u="none" strike="noStrike" dirty="0">
                          <a:effectLst/>
                        </a:rPr>
                        <a:t> water (in </a:t>
                      </a:r>
                      <a:r>
                        <a:rPr lang="en-ZA" sz="1400" u="none" strike="noStrike" dirty="0" err="1">
                          <a:effectLst/>
                        </a:rPr>
                        <a:t>mamsl</a:t>
                      </a:r>
                      <a:r>
                        <a:rPr lang="en-ZA" sz="1400" u="none" strike="noStrike" dirty="0">
                          <a:effectLst/>
                        </a:rPr>
                        <a:t>)</a:t>
                      </a:r>
                      <a:endParaRPr lang="en-ZA" sz="1400" b="0" i="0" u="none" strike="noStrike" dirty="0">
                        <a:solidFill>
                          <a:srgbClr val="000000"/>
                        </a:solidFill>
                        <a:effectLst/>
                        <a:latin typeface="Calibri" panose="020F0502020204030204" pitchFamily="34" charset="0"/>
                      </a:endParaRPr>
                    </a:p>
                  </a:txBody>
                  <a:tcPr marL="4092" marR="4092" marT="4092" marB="0" anchor="b"/>
                </a:tc>
                <a:tc>
                  <a:txBody>
                    <a:bodyPr/>
                    <a:lstStyle/>
                    <a:p>
                      <a:pPr algn="l" fontAlgn="b"/>
                      <a:r>
                        <a:rPr lang="en-ZA" sz="1400" u="none" strike="noStrike" dirty="0">
                          <a:effectLst/>
                        </a:rPr>
                        <a:t>n/a</a:t>
                      </a:r>
                      <a:endParaRPr lang="en-ZA" sz="1400" b="0" i="0" u="none" strike="noStrike" dirty="0">
                        <a:solidFill>
                          <a:srgbClr val="000000"/>
                        </a:solidFill>
                        <a:effectLst/>
                        <a:latin typeface="Calibri" panose="020F0502020204030204" pitchFamily="34" charset="0"/>
                      </a:endParaRPr>
                    </a:p>
                  </a:txBody>
                  <a:tcPr marL="4092" marR="4092" marT="4092" marB="0" anchor="b"/>
                </a:tc>
              </a:tr>
              <a:tr h="945095">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b"/>
                      <a:r>
                        <a:rPr lang="en-ZA" sz="1400" u="none" strike="noStrike" dirty="0">
                          <a:effectLst/>
                        </a:rPr>
                        <a:t>Discharge</a:t>
                      </a:r>
                      <a:endParaRPr lang="en-ZA" sz="1400" b="0" i="0" u="none" strike="noStrike" dirty="0">
                        <a:solidFill>
                          <a:srgbClr val="000000"/>
                        </a:solidFill>
                        <a:effectLst/>
                        <a:latin typeface="Calibri" panose="020F0502020204030204" pitchFamily="34" charset="0"/>
                      </a:endParaRPr>
                    </a:p>
                  </a:txBody>
                  <a:tcPr marL="4092" marR="4092" marT="4092" marB="0" anchor="b"/>
                </a:tc>
                <a:tc>
                  <a:txBody>
                    <a:bodyPr/>
                    <a:lstStyle/>
                    <a:p>
                      <a:pPr algn="l" fontAlgn="b"/>
                      <a:r>
                        <a:rPr lang="en-ZA" sz="1400" u="none" strike="noStrike" dirty="0">
                          <a:effectLst/>
                        </a:rPr>
                        <a:t>No groundwater abstraction around</a:t>
                      </a:r>
                      <a:br>
                        <a:rPr lang="en-ZA" sz="1400" u="none" strike="noStrike" dirty="0">
                          <a:effectLst/>
                        </a:rPr>
                      </a:br>
                      <a:r>
                        <a:rPr lang="en-ZA" sz="1400" u="none" strike="noStrike" dirty="0">
                          <a:effectLst/>
                        </a:rPr>
                        <a:t>wetland and river FEPAs in</a:t>
                      </a:r>
                      <a:br>
                        <a:rPr lang="en-ZA" sz="1400" u="none" strike="noStrike" dirty="0">
                          <a:effectLst/>
                        </a:rPr>
                      </a:br>
                      <a:r>
                        <a:rPr lang="en-ZA" sz="1400" u="none" strike="noStrike" dirty="0">
                          <a:effectLst/>
                        </a:rPr>
                        <a:t>accordance with the implementation</a:t>
                      </a:r>
                      <a:br>
                        <a:rPr lang="en-ZA" sz="1400" u="none" strike="noStrike" dirty="0">
                          <a:effectLst/>
                        </a:rPr>
                      </a:br>
                      <a:r>
                        <a:rPr lang="en-ZA" sz="1400" u="none" strike="noStrike" dirty="0">
                          <a:effectLst/>
                        </a:rPr>
                        <a:t>manual for FEPAs.</a:t>
                      </a:r>
                      <a:endParaRPr lang="en-ZA" sz="1400" b="0" i="0" u="none" strike="noStrike" dirty="0">
                        <a:solidFill>
                          <a:srgbClr val="000000"/>
                        </a:solidFill>
                        <a:effectLst/>
                        <a:latin typeface="Calibri" panose="020F0502020204030204" pitchFamily="34" charset="0"/>
                      </a:endParaRPr>
                    </a:p>
                  </a:txBody>
                  <a:tcPr marL="4092" marR="4092" marT="4092" marB="0" anchor="b"/>
                </a:tc>
                <a:tc>
                  <a:txBody>
                    <a:bodyPr/>
                    <a:lstStyle/>
                    <a:p>
                      <a:pPr algn="l" fontAlgn="b"/>
                      <a:r>
                        <a:rPr lang="en-ZA" sz="1400" u="none" strike="noStrike" dirty="0">
                          <a:effectLst/>
                        </a:rPr>
                        <a:t>Buffer zones</a:t>
                      </a:r>
                      <a:endParaRPr lang="en-ZA" sz="1400" b="0" i="0" u="none" strike="noStrike" dirty="0">
                        <a:solidFill>
                          <a:srgbClr val="000000"/>
                        </a:solidFill>
                        <a:effectLst/>
                        <a:latin typeface="Calibri" panose="020F0502020204030204" pitchFamily="34" charset="0"/>
                      </a:endParaRPr>
                    </a:p>
                  </a:txBody>
                  <a:tcPr marL="4092" marR="4092" marT="4092" marB="0" anchor="b"/>
                </a:tc>
                <a:tc>
                  <a:txBody>
                    <a:bodyPr/>
                    <a:lstStyle/>
                    <a:p>
                      <a:pPr algn="l" fontAlgn="b"/>
                      <a:r>
                        <a:rPr lang="en-ZA" sz="1400" u="none" strike="noStrike" dirty="0">
                          <a:effectLst/>
                        </a:rPr>
                        <a:t>250m</a:t>
                      </a:r>
                      <a:endParaRPr lang="en-ZA" sz="1400" b="0" i="0" u="none" strike="noStrike" dirty="0">
                        <a:solidFill>
                          <a:srgbClr val="000000"/>
                        </a:solidFill>
                        <a:effectLst/>
                        <a:latin typeface="Calibri" panose="020F0502020204030204" pitchFamily="34" charset="0"/>
                      </a:endParaRPr>
                    </a:p>
                  </a:txBody>
                  <a:tcPr marL="4092" marR="4092" marT="4092" marB="0" anchor="b"/>
                </a:tc>
              </a:tr>
              <a:tr h="709227">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b"/>
                      <a:r>
                        <a:rPr lang="en-ZA" sz="1400" u="none" strike="noStrike" dirty="0">
                          <a:effectLst/>
                        </a:rPr>
                        <a:t>Low flow in river</a:t>
                      </a:r>
                      <a:endParaRPr lang="en-ZA" sz="1400" b="0" i="0" u="none" strike="noStrike" dirty="0">
                        <a:solidFill>
                          <a:srgbClr val="000000"/>
                        </a:solidFill>
                        <a:effectLst/>
                        <a:latin typeface="Calibri" panose="020F0502020204030204" pitchFamily="34" charset="0"/>
                      </a:endParaRPr>
                    </a:p>
                  </a:txBody>
                  <a:tcPr marL="4092" marR="4092" marT="4092" marB="0" anchor="b"/>
                </a:tc>
                <a:tc>
                  <a:txBody>
                    <a:bodyPr/>
                    <a:lstStyle/>
                    <a:p>
                      <a:pPr algn="l" fontAlgn="b"/>
                      <a:r>
                        <a:rPr lang="en-ZA" sz="1400" u="none" strike="noStrike" dirty="0">
                          <a:effectLst/>
                        </a:rPr>
                        <a:t>Compliance to the low flow requirements in the river, as per surface water RQO requirement</a:t>
                      </a:r>
                      <a:endParaRPr lang="en-ZA" sz="1400" b="0" i="0" u="none" strike="noStrike" dirty="0">
                        <a:solidFill>
                          <a:srgbClr val="000000"/>
                        </a:solidFill>
                        <a:effectLst/>
                        <a:latin typeface="Calibri" panose="020F0502020204030204" pitchFamily="34" charset="0"/>
                      </a:endParaRPr>
                    </a:p>
                  </a:txBody>
                  <a:tcPr marL="4092" marR="4092" marT="4092" marB="0" anchor="b"/>
                </a:tc>
                <a:tc>
                  <a:txBody>
                    <a:bodyPr/>
                    <a:lstStyle/>
                    <a:p>
                      <a:pPr algn="l" fontAlgn="b"/>
                      <a:r>
                        <a:rPr lang="en-ZA" sz="1400" u="none" strike="noStrike" dirty="0">
                          <a:effectLst/>
                        </a:rPr>
                        <a:t>Compliance with the </a:t>
                      </a:r>
                      <a:r>
                        <a:rPr lang="en-ZA" sz="1400" u="none" strike="noStrike" dirty="0" err="1">
                          <a:effectLst/>
                        </a:rPr>
                        <a:t>lowflow</a:t>
                      </a:r>
                      <a:r>
                        <a:rPr lang="en-ZA" sz="1400" u="none" strike="noStrike" dirty="0">
                          <a:effectLst/>
                        </a:rPr>
                        <a:t> requirements in the river </a:t>
                      </a:r>
                      <a:endParaRPr lang="en-ZA" sz="1400" b="0" i="0" u="none" strike="noStrike" dirty="0">
                        <a:solidFill>
                          <a:srgbClr val="000000"/>
                        </a:solidFill>
                        <a:effectLst/>
                        <a:latin typeface="Calibri" panose="020F0502020204030204" pitchFamily="34" charset="0"/>
                      </a:endParaRPr>
                    </a:p>
                  </a:txBody>
                  <a:tcPr marL="4092" marR="4092" marT="4092" marB="0" anchor="b"/>
                </a:tc>
                <a:tc>
                  <a:txBody>
                    <a:bodyPr/>
                    <a:lstStyle/>
                    <a:p>
                      <a:pPr algn="l" fontAlgn="b"/>
                      <a:r>
                        <a:rPr lang="en-ZA" sz="1400" u="none" strike="noStrike" dirty="0">
                          <a:effectLst/>
                        </a:rPr>
                        <a:t>See section 3.1</a:t>
                      </a:r>
                      <a:endParaRPr lang="en-ZA" sz="1400" b="0" i="0" u="none" strike="noStrike" dirty="0">
                        <a:solidFill>
                          <a:srgbClr val="000000"/>
                        </a:solidFill>
                        <a:effectLst/>
                        <a:latin typeface="Calibri" panose="020F0502020204030204" pitchFamily="34" charset="0"/>
                      </a:endParaRPr>
                    </a:p>
                  </a:txBody>
                  <a:tcPr marL="4092" marR="4092" marT="4092" marB="0" anchor="b"/>
                </a:tc>
              </a:tr>
            </a:tbl>
          </a:graphicData>
        </a:graphic>
      </p:graphicFrame>
      <p:sp>
        <p:nvSpPr>
          <p:cNvPr id="7" name="TextBox 6"/>
          <p:cNvSpPr txBox="1"/>
          <p:nvPr/>
        </p:nvSpPr>
        <p:spPr>
          <a:xfrm>
            <a:off x="2485506" y="1248044"/>
            <a:ext cx="6587837" cy="1323439"/>
          </a:xfrm>
          <a:prstGeom prst="rect">
            <a:avLst/>
          </a:prstGeom>
          <a:solidFill>
            <a:schemeClr val="bg1"/>
          </a:solidFill>
        </p:spPr>
        <p:txBody>
          <a:bodyPr wrap="square" rtlCol="0">
            <a:spAutoFit/>
          </a:bodyPr>
          <a:lstStyle/>
          <a:p>
            <a:r>
              <a:rPr lang="en-ZA" sz="2000" dirty="0"/>
              <a:t>Excludes the buried peninsula (so not "all' and not "</a:t>
            </a:r>
            <a:r>
              <a:rPr lang="en-ZA" sz="2000" dirty="0" smtClean="0"/>
              <a:t>TMG“) </a:t>
            </a:r>
            <a:r>
              <a:rPr lang="en-ZA" sz="2000" dirty="0"/>
              <a:t>given the deep peninsula may not mimic surface </a:t>
            </a:r>
            <a:r>
              <a:rPr lang="en-ZA" sz="2000" dirty="0" smtClean="0"/>
              <a:t>topography, will </a:t>
            </a:r>
            <a:r>
              <a:rPr lang="en-ZA" sz="2000" dirty="0"/>
              <a:t>not be in connection with </a:t>
            </a:r>
            <a:r>
              <a:rPr lang="en-ZA" sz="2000" dirty="0" smtClean="0"/>
              <a:t>rivers, and </a:t>
            </a:r>
            <a:r>
              <a:rPr lang="en-ZA" sz="2000" dirty="0"/>
              <a:t>may be drilled </a:t>
            </a:r>
            <a:r>
              <a:rPr lang="en-ZA" sz="2000" dirty="0" smtClean="0"/>
              <a:t>into.</a:t>
            </a:r>
            <a:endParaRPr lang="en-ZA" sz="2000" dirty="0"/>
          </a:p>
        </p:txBody>
      </p:sp>
      <p:cxnSp>
        <p:nvCxnSpPr>
          <p:cNvPr id="9" name="Elbow Connector 8"/>
          <p:cNvCxnSpPr>
            <a:stCxn id="7" idx="1"/>
          </p:cNvCxnSpPr>
          <p:nvPr/>
        </p:nvCxnSpPr>
        <p:spPr>
          <a:xfrm rot="10800000" flipV="1">
            <a:off x="1546168" y="1909764"/>
            <a:ext cx="939339" cy="2778614"/>
          </a:xfrm>
          <a:prstGeom prst="bentConnector2">
            <a:avLst/>
          </a:prstGeom>
          <a:ln>
            <a:tailEnd type="triangle"/>
          </a:ln>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2485505" y="4539873"/>
            <a:ext cx="6587837" cy="2246769"/>
          </a:xfrm>
          <a:prstGeom prst="rect">
            <a:avLst/>
          </a:prstGeom>
          <a:solidFill>
            <a:schemeClr val="bg1"/>
          </a:solidFill>
        </p:spPr>
        <p:txBody>
          <a:bodyPr wrap="square" rtlCol="0">
            <a:spAutoFit/>
          </a:bodyPr>
          <a:lstStyle/>
          <a:p>
            <a:r>
              <a:rPr lang="en-ZA" sz="2000" dirty="0"/>
              <a:t>Necessary? </a:t>
            </a:r>
            <a:r>
              <a:rPr lang="en-ZA" sz="2000" dirty="0" smtClean="0"/>
              <a:t>The mountain </a:t>
            </a:r>
            <a:r>
              <a:rPr lang="en-ZA" sz="2000" dirty="0"/>
              <a:t>streams </a:t>
            </a:r>
            <a:r>
              <a:rPr lang="en-ZA" sz="2000" dirty="0" smtClean="0"/>
              <a:t>discharge </a:t>
            </a:r>
            <a:r>
              <a:rPr lang="en-ZA" sz="2000" dirty="0"/>
              <a:t>into the alluvium around Ceres, </a:t>
            </a:r>
            <a:r>
              <a:rPr lang="en-ZA" sz="2000" dirty="0" smtClean="0"/>
              <a:t>and this </a:t>
            </a:r>
            <a:r>
              <a:rPr lang="en-ZA" sz="2000" dirty="0"/>
              <a:t>indirect </a:t>
            </a:r>
            <a:r>
              <a:rPr lang="en-ZA" sz="2000" dirty="0" smtClean="0"/>
              <a:t>recharge is </a:t>
            </a:r>
            <a:r>
              <a:rPr lang="en-ZA" sz="2000" dirty="0"/>
              <a:t>enhanced by the alluvial abstraction. </a:t>
            </a:r>
            <a:r>
              <a:rPr lang="en-ZA" sz="2000" dirty="0" smtClean="0"/>
              <a:t>This maintains the </a:t>
            </a:r>
            <a:r>
              <a:rPr lang="en-ZA" sz="2000" dirty="0"/>
              <a:t>high levels of abstraction in the valley: </a:t>
            </a:r>
            <a:r>
              <a:rPr lang="en-ZA" sz="2000" dirty="0" smtClean="0"/>
              <a:t>SW and GW </a:t>
            </a:r>
            <a:r>
              <a:rPr lang="en-ZA" sz="2000" dirty="0"/>
              <a:t>abstraction via boreholes. </a:t>
            </a:r>
            <a:r>
              <a:rPr lang="en-ZA" sz="2000" dirty="0" smtClean="0"/>
              <a:t>With the 250m, significant impacts </a:t>
            </a:r>
            <a:r>
              <a:rPr lang="en-ZA" sz="2000" dirty="0"/>
              <a:t>on ecology </a:t>
            </a:r>
            <a:r>
              <a:rPr lang="en-ZA" sz="2000" dirty="0" smtClean="0"/>
              <a:t>avoided (also catered for in the low flow maintenance, and in the </a:t>
            </a:r>
            <a:r>
              <a:rPr lang="en-ZA" sz="2000" dirty="0"/>
              <a:t>SW </a:t>
            </a:r>
            <a:r>
              <a:rPr lang="en-ZA" sz="2000" dirty="0" smtClean="0"/>
              <a:t>RQOs)</a:t>
            </a:r>
            <a:endParaRPr lang="en-ZA" sz="2000" dirty="0"/>
          </a:p>
        </p:txBody>
      </p:sp>
      <p:cxnSp>
        <p:nvCxnSpPr>
          <p:cNvPr id="12" name="Elbow Connector 11"/>
          <p:cNvCxnSpPr>
            <a:stCxn id="10" idx="1"/>
          </p:cNvCxnSpPr>
          <p:nvPr/>
        </p:nvCxnSpPr>
        <p:spPr>
          <a:xfrm rot="10800000" flipH="1">
            <a:off x="2485504" y="4196054"/>
            <a:ext cx="216131" cy="1467204"/>
          </a:xfrm>
          <a:prstGeom prst="bentConnector4">
            <a:avLst>
              <a:gd name="adj1" fmla="val -105769"/>
              <a:gd name="adj2" fmla="val 99614"/>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3597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ZA" dirty="0" smtClean="0"/>
              <a:t>BB-1</a:t>
            </a:r>
            <a:endParaRPr lang="en-ZA"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52512261"/>
              </p:ext>
            </p:extLst>
          </p:nvPr>
        </p:nvGraphicFramePr>
        <p:xfrm>
          <a:off x="66501" y="1409323"/>
          <a:ext cx="8903329" cy="4826380"/>
        </p:xfrm>
        <a:graphic>
          <a:graphicData uri="http://schemas.openxmlformats.org/drawingml/2006/table">
            <a:tbl>
              <a:tblPr>
                <a:tableStyleId>{5C22544A-7EE6-4342-B048-85BDC9FD1C3A}</a:tableStyleId>
              </a:tblPr>
              <a:tblGrid>
                <a:gridCol w="645252"/>
                <a:gridCol w="742792"/>
                <a:gridCol w="906478"/>
                <a:gridCol w="868120"/>
                <a:gridCol w="1700236"/>
                <a:gridCol w="1407877"/>
                <a:gridCol w="1408647"/>
                <a:gridCol w="1223927"/>
              </a:tblGrid>
              <a:tr h="591423">
                <a:tc>
                  <a:txBody>
                    <a:bodyPr/>
                    <a:lstStyle/>
                    <a:p>
                      <a:pPr algn="l" fontAlgn="b"/>
                      <a:r>
                        <a:rPr lang="en-ZA" sz="1600" u="none" strike="noStrike" dirty="0">
                          <a:effectLst/>
                        </a:rPr>
                        <a:t>GRU</a:t>
                      </a:r>
                      <a:endParaRPr lang="en-ZA" sz="1600" b="1" i="0" u="none" strike="noStrike" dirty="0">
                        <a:solidFill>
                          <a:srgbClr val="000000"/>
                        </a:solidFill>
                        <a:effectLst/>
                        <a:latin typeface="Calibri" panose="020F0502020204030204" pitchFamily="34" charset="0"/>
                      </a:endParaRPr>
                    </a:p>
                  </a:txBody>
                  <a:tcPr marL="4092" marR="4092" marT="4092" marB="0" anchor="b"/>
                </a:tc>
                <a:tc>
                  <a:txBody>
                    <a:bodyPr/>
                    <a:lstStyle/>
                    <a:p>
                      <a:pPr algn="l" fontAlgn="b"/>
                      <a:r>
                        <a:rPr lang="en-ZA" sz="1600" u="none" strike="noStrike">
                          <a:effectLst/>
                        </a:rPr>
                        <a:t>Quat(s)</a:t>
                      </a:r>
                      <a:endParaRPr lang="en-ZA" sz="1600" b="1" i="0" u="none" strike="noStrike">
                        <a:solidFill>
                          <a:srgbClr val="000000"/>
                        </a:solidFill>
                        <a:effectLst/>
                        <a:latin typeface="Calibri" panose="020F0502020204030204" pitchFamily="34" charset="0"/>
                      </a:endParaRPr>
                    </a:p>
                  </a:txBody>
                  <a:tcPr marL="4092" marR="4092" marT="4092" marB="0" anchor="b"/>
                </a:tc>
                <a:tc>
                  <a:txBody>
                    <a:bodyPr/>
                    <a:lstStyle/>
                    <a:p>
                      <a:pPr algn="l" fontAlgn="b"/>
                      <a:r>
                        <a:rPr lang="en-ZA" sz="1600" u="none" strike="noStrike">
                          <a:effectLst/>
                        </a:rPr>
                        <a:t>Aquifer</a:t>
                      </a:r>
                      <a:endParaRPr lang="en-ZA" sz="1600" b="1" i="0" u="none" strike="noStrike">
                        <a:solidFill>
                          <a:srgbClr val="000000"/>
                        </a:solidFill>
                        <a:effectLst/>
                        <a:latin typeface="Calibri" panose="020F0502020204030204" pitchFamily="34" charset="0"/>
                      </a:endParaRPr>
                    </a:p>
                  </a:txBody>
                  <a:tcPr marL="4092" marR="4092" marT="4092" marB="0" anchor="b"/>
                </a:tc>
                <a:tc>
                  <a:txBody>
                    <a:bodyPr/>
                    <a:lstStyle/>
                    <a:p>
                      <a:pPr algn="l" fontAlgn="b"/>
                      <a:r>
                        <a:rPr lang="en-ZA" sz="1400" u="none" strike="noStrike" dirty="0">
                          <a:effectLst/>
                        </a:rPr>
                        <a:t>Component</a:t>
                      </a:r>
                      <a:endParaRPr lang="en-ZA" sz="1400" b="1" i="0" u="none" strike="noStrike" dirty="0">
                        <a:solidFill>
                          <a:srgbClr val="000000"/>
                        </a:solidFill>
                        <a:effectLst/>
                        <a:latin typeface="Calibri" panose="020F0502020204030204" pitchFamily="34" charset="0"/>
                      </a:endParaRPr>
                    </a:p>
                  </a:txBody>
                  <a:tcPr marL="4092" marR="4092" marT="4092" marB="0" anchor="b"/>
                </a:tc>
                <a:tc>
                  <a:txBody>
                    <a:bodyPr/>
                    <a:lstStyle/>
                    <a:p>
                      <a:pPr algn="l" fontAlgn="b"/>
                      <a:r>
                        <a:rPr lang="en-ZA" sz="1400" u="none" strike="noStrike" dirty="0">
                          <a:effectLst/>
                        </a:rPr>
                        <a:t>Sub-Component</a:t>
                      </a:r>
                      <a:endParaRPr lang="en-ZA" sz="1400" b="1" i="0" u="none" strike="noStrike" dirty="0">
                        <a:solidFill>
                          <a:srgbClr val="000000"/>
                        </a:solidFill>
                        <a:effectLst/>
                        <a:latin typeface="Calibri" panose="020F0502020204030204" pitchFamily="34" charset="0"/>
                      </a:endParaRPr>
                    </a:p>
                  </a:txBody>
                  <a:tcPr marL="4092" marR="4092" marT="4092" marB="0" anchor="b"/>
                </a:tc>
                <a:tc>
                  <a:txBody>
                    <a:bodyPr/>
                    <a:lstStyle/>
                    <a:p>
                      <a:pPr algn="l" fontAlgn="b"/>
                      <a:r>
                        <a:rPr lang="en-ZA" sz="1600" u="none" strike="noStrike" dirty="0">
                          <a:effectLst/>
                        </a:rPr>
                        <a:t>RQO Description (narrative)</a:t>
                      </a:r>
                      <a:endParaRPr lang="en-ZA" sz="1600" b="1" i="0" u="none" strike="noStrike" dirty="0">
                        <a:solidFill>
                          <a:srgbClr val="000000"/>
                        </a:solidFill>
                        <a:effectLst/>
                        <a:latin typeface="Calibri" panose="020F0502020204030204" pitchFamily="34" charset="0"/>
                      </a:endParaRPr>
                    </a:p>
                  </a:txBody>
                  <a:tcPr marL="4092" marR="4092" marT="4092" marB="0" anchor="b"/>
                </a:tc>
                <a:tc>
                  <a:txBody>
                    <a:bodyPr/>
                    <a:lstStyle/>
                    <a:p>
                      <a:pPr algn="l" fontAlgn="b"/>
                      <a:r>
                        <a:rPr lang="en-ZA" sz="1600" u="none" strike="noStrike" dirty="0">
                          <a:effectLst/>
                        </a:rPr>
                        <a:t>Indicator</a:t>
                      </a:r>
                      <a:endParaRPr lang="en-ZA" sz="1600" b="1" i="0" u="none" strike="noStrike" dirty="0">
                        <a:solidFill>
                          <a:srgbClr val="000000"/>
                        </a:solidFill>
                        <a:effectLst/>
                        <a:latin typeface="Calibri" panose="020F0502020204030204" pitchFamily="34" charset="0"/>
                      </a:endParaRPr>
                    </a:p>
                  </a:txBody>
                  <a:tcPr marL="4092" marR="4092" marT="4092" marB="0" anchor="b"/>
                </a:tc>
                <a:tc>
                  <a:txBody>
                    <a:bodyPr/>
                    <a:lstStyle/>
                    <a:p>
                      <a:pPr algn="l" fontAlgn="b"/>
                      <a:r>
                        <a:rPr lang="en-ZA" sz="1600" u="none" strike="noStrike" dirty="0">
                          <a:effectLst/>
                        </a:rPr>
                        <a:t>Numerical Value</a:t>
                      </a:r>
                      <a:endParaRPr lang="en-ZA" sz="1600" b="1" i="0" u="none" strike="noStrike" dirty="0">
                        <a:solidFill>
                          <a:srgbClr val="000000"/>
                        </a:solidFill>
                        <a:effectLst/>
                        <a:latin typeface="Calibri" panose="020F0502020204030204" pitchFamily="34" charset="0"/>
                      </a:endParaRPr>
                    </a:p>
                  </a:txBody>
                  <a:tcPr marL="4092" marR="4092" marT="4092" marB="0" anchor="b"/>
                </a:tc>
              </a:tr>
              <a:tr h="378064">
                <a:tc rowSpan="8">
                  <a:txBody>
                    <a:bodyPr/>
                    <a:lstStyle/>
                    <a:p>
                      <a:pPr algn="l" fontAlgn="b"/>
                      <a:r>
                        <a:rPr lang="en-ZA" sz="1600" u="none" strike="noStrike">
                          <a:effectLst/>
                        </a:rPr>
                        <a:t>BB-1</a:t>
                      </a:r>
                      <a:endParaRPr lang="en-ZA" sz="1600" b="0" i="0" u="none" strike="noStrike">
                        <a:solidFill>
                          <a:srgbClr val="000000"/>
                        </a:solidFill>
                        <a:effectLst/>
                        <a:latin typeface="Calibri" panose="020F0502020204030204" pitchFamily="34" charset="0"/>
                      </a:endParaRPr>
                    </a:p>
                  </a:txBody>
                  <a:tcPr marL="4092" marR="4092" marT="4092" marB="0" anchor="b"/>
                </a:tc>
                <a:tc rowSpan="8">
                  <a:txBody>
                    <a:bodyPr/>
                    <a:lstStyle/>
                    <a:p>
                      <a:pPr algn="l" fontAlgn="b"/>
                      <a:r>
                        <a:rPr lang="en-ZA" sz="1600" u="none" strike="noStrike">
                          <a:effectLst/>
                        </a:rPr>
                        <a:t>H10A, H10B, H10C</a:t>
                      </a:r>
                      <a:endParaRPr lang="en-ZA" sz="1600" b="0" i="0" u="none" strike="noStrike">
                        <a:solidFill>
                          <a:srgbClr val="000000"/>
                        </a:solidFill>
                        <a:effectLst/>
                        <a:latin typeface="Calibri" panose="020F0502020204030204" pitchFamily="34" charset="0"/>
                      </a:endParaRPr>
                    </a:p>
                  </a:txBody>
                  <a:tcPr marL="4092" marR="4092" marT="4092" marB="0" anchor="b"/>
                </a:tc>
                <a:tc rowSpan="2">
                  <a:txBody>
                    <a:bodyPr/>
                    <a:lstStyle/>
                    <a:p>
                      <a:pPr algn="r" fontAlgn="b"/>
                      <a:r>
                        <a:rPr lang="en-ZA" sz="1600" u="none" strike="noStrike" dirty="0" err="1">
                          <a:effectLst/>
                        </a:rPr>
                        <a:t>Cenozoic</a:t>
                      </a:r>
                      <a:r>
                        <a:rPr lang="en-ZA" sz="1600" u="none" strike="noStrike" dirty="0">
                          <a:effectLst/>
                        </a:rPr>
                        <a:t> coastal deposits - alluvium</a:t>
                      </a:r>
                      <a:endParaRPr lang="en-ZA" sz="1600" b="0" i="0" u="none" strike="noStrike" dirty="0">
                        <a:solidFill>
                          <a:srgbClr val="000000"/>
                        </a:solidFill>
                        <a:effectLst/>
                        <a:latin typeface="Calibri" panose="020F0502020204030204" pitchFamily="34" charset="0"/>
                      </a:endParaRPr>
                    </a:p>
                  </a:txBody>
                  <a:tcPr marL="4092" marR="4092" marT="4092" marB="0" anchor="b"/>
                </a:tc>
                <a:tc rowSpan="8">
                  <a:txBody>
                    <a:bodyPr/>
                    <a:lstStyle/>
                    <a:p>
                      <a:pPr algn="l" fontAlgn="b"/>
                      <a:r>
                        <a:rPr lang="en-ZA" sz="1600" u="none" strike="noStrike" dirty="0">
                          <a:effectLst/>
                        </a:rPr>
                        <a:t>Quality</a:t>
                      </a:r>
                      <a:endParaRPr lang="en-ZA" sz="1600" b="0" i="0" u="none" strike="noStrike" dirty="0">
                        <a:solidFill>
                          <a:srgbClr val="000000"/>
                        </a:solidFill>
                        <a:effectLst/>
                        <a:latin typeface="Calibri" panose="020F0502020204030204" pitchFamily="34" charset="0"/>
                      </a:endParaRPr>
                    </a:p>
                  </a:txBody>
                  <a:tcPr marL="4092" marR="4092" marT="4092" marB="0" anchor="b"/>
                </a:tc>
                <a:tc>
                  <a:txBody>
                    <a:bodyPr/>
                    <a:lstStyle/>
                    <a:p>
                      <a:pPr algn="l" fontAlgn="b"/>
                      <a:r>
                        <a:rPr lang="en-ZA" sz="1600" u="none" strike="noStrike">
                          <a:effectLst/>
                        </a:rPr>
                        <a:t>Nutrients</a:t>
                      </a:r>
                      <a:endParaRPr lang="en-ZA" sz="1600" b="0" i="0" u="none" strike="noStrike">
                        <a:solidFill>
                          <a:srgbClr val="000000"/>
                        </a:solidFill>
                        <a:effectLst/>
                        <a:latin typeface="Calibri" panose="020F0502020204030204" pitchFamily="34" charset="0"/>
                      </a:endParaRPr>
                    </a:p>
                  </a:txBody>
                  <a:tcPr marL="4092" marR="4092" marT="4092" marB="0" anchor="b"/>
                </a:tc>
                <a:tc rowSpan="8">
                  <a:txBody>
                    <a:bodyPr/>
                    <a:lstStyle/>
                    <a:p>
                      <a:pPr algn="l" fontAlgn="b"/>
                      <a:r>
                        <a:rPr lang="en-ZA" sz="1600" u="none" strike="noStrike" dirty="0">
                          <a:effectLst/>
                        </a:rPr>
                        <a:t>Groundwater should be fit for domestic use after treatment; and groundwater quality shall not show a deteriorating trend from natural background</a:t>
                      </a:r>
                      <a:endParaRPr lang="en-ZA" sz="1600" b="0" i="0" u="none" strike="noStrike" dirty="0">
                        <a:solidFill>
                          <a:srgbClr val="000000"/>
                        </a:solidFill>
                        <a:effectLst/>
                        <a:latin typeface="Calibri" panose="020F0502020204030204" pitchFamily="34" charset="0"/>
                      </a:endParaRPr>
                    </a:p>
                  </a:txBody>
                  <a:tcPr marL="4092" marR="4092" marT="4092" marB="0" anchor="b"/>
                </a:tc>
                <a:tc>
                  <a:txBody>
                    <a:bodyPr/>
                    <a:lstStyle/>
                    <a:p>
                      <a:pPr algn="l" fontAlgn="b"/>
                      <a:r>
                        <a:rPr lang="en-ZA" sz="1600" u="none" strike="noStrike">
                          <a:effectLst/>
                        </a:rPr>
                        <a:t>NO</a:t>
                      </a:r>
                      <a:r>
                        <a:rPr lang="en-ZA" sz="1600" u="none" strike="noStrike" baseline="-25000">
                          <a:effectLst/>
                        </a:rPr>
                        <a:t>3</a:t>
                      </a:r>
                      <a:r>
                        <a:rPr lang="en-ZA" sz="1600" u="none" strike="noStrike">
                          <a:effectLst/>
                        </a:rPr>
                        <a:t> (as N)</a:t>
                      </a:r>
                      <a:endParaRPr lang="en-ZA" sz="1600" b="0" i="0" u="none" strike="noStrike">
                        <a:solidFill>
                          <a:srgbClr val="000000"/>
                        </a:solidFill>
                        <a:effectLst/>
                        <a:latin typeface="Calibri" panose="020F0502020204030204" pitchFamily="34" charset="0"/>
                      </a:endParaRPr>
                    </a:p>
                  </a:txBody>
                  <a:tcPr marL="4092" marR="4092" marT="4092" marB="0" anchor="b"/>
                </a:tc>
                <a:tc>
                  <a:txBody>
                    <a:bodyPr/>
                    <a:lstStyle/>
                    <a:p>
                      <a:pPr algn="l" fontAlgn="b"/>
                      <a:r>
                        <a:rPr lang="en-ZA" sz="1600" b="1" u="none" strike="noStrike" dirty="0">
                          <a:solidFill>
                            <a:srgbClr val="00B050"/>
                          </a:solidFill>
                          <a:effectLst/>
                        </a:rPr>
                        <a:t>6.8 mg/l</a:t>
                      </a:r>
                      <a:endParaRPr lang="en-ZA" sz="1600" b="1" i="0" u="none" strike="noStrike" dirty="0">
                        <a:solidFill>
                          <a:srgbClr val="00B050"/>
                        </a:solidFill>
                        <a:effectLst/>
                        <a:latin typeface="Calibri" panose="020F0502020204030204" pitchFamily="34" charset="0"/>
                      </a:endParaRPr>
                    </a:p>
                  </a:txBody>
                  <a:tcPr marL="4092" marR="4092" marT="4092" marB="0" anchor="b"/>
                </a:tc>
              </a:tr>
              <a:tr h="504347">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b"/>
                      <a:r>
                        <a:rPr lang="en-ZA" sz="1600" u="none" strike="noStrike">
                          <a:effectLst/>
                        </a:rPr>
                        <a:t>Salts</a:t>
                      </a:r>
                      <a:endParaRPr lang="en-ZA" sz="1600" b="0" i="0" u="none" strike="noStrike">
                        <a:solidFill>
                          <a:srgbClr val="000000"/>
                        </a:solidFill>
                        <a:effectLst/>
                        <a:latin typeface="Calibri" panose="020F0502020204030204" pitchFamily="34" charset="0"/>
                      </a:endParaRPr>
                    </a:p>
                  </a:txBody>
                  <a:tcPr marL="4092" marR="4092" marT="4092" marB="0" anchor="b"/>
                </a:tc>
                <a:tc vMerge="1">
                  <a:txBody>
                    <a:bodyPr/>
                    <a:lstStyle/>
                    <a:p>
                      <a:endParaRPr lang="en-ZA"/>
                    </a:p>
                  </a:txBody>
                  <a:tcPr/>
                </a:tc>
                <a:tc>
                  <a:txBody>
                    <a:bodyPr/>
                    <a:lstStyle/>
                    <a:p>
                      <a:pPr algn="l" fontAlgn="b"/>
                      <a:r>
                        <a:rPr lang="en-ZA" sz="1600" u="none" strike="noStrike">
                          <a:effectLst/>
                        </a:rPr>
                        <a:t>EC</a:t>
                      </a:r>
                      <a:endParaRPr lang="en-ZA" sz="1600" b="0" i="0" u="none" strike="noStrike">
                        <a:solidFill>
                          <a:srgbClr val="000000"/>
                        </a:solidFill>
                        <a:effectLst/>
                        <a:latin typeface="Calibri" panose="020F0502020204030204" pitchFamily="34" charset="0"/>
                      </a:endParaRPr>
                    </a:p>
                  </a:txBody>
                  <a:tcPr marL="4092" marR="4092" marT="4092" marB="0" anchor="b"/>
                </a:tc>
                <a:tc>
                  <a:txBody>
                    <a:bodyPr/>
                    <a:lstStyle/>
                    <a:p>
                      <a:pPr algn="l" fontAlgn="b"/>
                      <a:r>
                        <a:rPr lang="en-ZA" sz="1600" b="1" u="none" strike="noStrike" dirty="0">
                          <a:solidFill>
                            <a:schemeClr val="accent5">
                              <a:lumMod val="75000"/>
                            </a:schemeClr>
                          </a:solidFill>
                          <a:effectLst/>
                        </a:rPr>
                        <a:t>311 </a:t>
                      </a:r>
                      <a:r>
                        <a:rPr lang="en-ZA" sz="1600" b="1" u="none" strike="noStrike" dirty="0" err="1">
                          <a:solidFill>
                            <a:schemeClr val="accent5">
                              <a:lumMod val="75000"/>
                            </a:schemeClr>
                          </a:solidFill>
                          <a:effectLst/>
                        </a:rPr>
                        <a:t>mS</a:t>
                      </a:r>
                      <a:r>
                        <a:rPr lang="en-ZA" sz="1600" b="1" u="none" strike="noStrike" dirty="0">
                          <a:solidFill>
                            <a:schemeClr val="accent5">
                              <a:lumMod val="75000"/>
                            </a:schemeClr>
                          </a:solidFill>
                          <a:effectLst/>
                        </a:rPr>
                        <a:t>/m</a:t>
                      </a:r>
                      <a:endParaRPr lang="en-ZA" sz="1600" b="1" i="0" u="none" strike="noStrike" dirty="0">
                        <a:solidFill>
                          <a:schemeClr val="accent5">
                            <a:lumMod val="75000"/>
                          </a:schemeClr>
                        </a:solidFill>
                        <a:effectLst/>
                        <a:latin typeface="Calibri" panose="020F0502020204030204" pitchFamily="34" charset="0"/>
                      </a:endParaRPr>
                    </a:p>
                  </a:txBody>
                  <a:tcPr marL="4092" marR="4092" marT="4092" marB="0" anchor="b"/>
                </a:tc>
              </a:tr>
              <a:tr h="371451">
                <a:tc vMerge="1">
                  <a:txBody>
                    <a:bodyPr/>
                    <a:lstStyle/>
                    <a:p>
                      <a:endParaRPr lang="en-ZA"/>
                    </a:p>
                  </a:txBody>
                  <a:tcPr/>
                </a:tc>
                <a:tc vMerge="1">
                  <a:txBody>
                    <a:bodyPr/>
                    <a:lstStyle/>
                    <a:p>
                      <a:endParaRPr lang="en-ZA"/>
                    </a:p>
                  </a:txBody>
                  <a:tcPr/>
                </a:tc>
                <a:tc rowSpan="2">
                  <a:txBody>
                    <a:bodyPr/>
                    <a:lstStyle/>
                    <a:p>
                      <a:pPr algn="r" fontAlgn="b"/>
                      <a:r>
                        <a:rPr lang="en-ZA" sz="1600" u="none" strike="noStrike" dirty="0" err="1">
                          <a:effectLst/>
                        </a:rPr>
                        <a:t>Bokkeveld</a:t>
                      </a:r>
                      <a:r>
                        <a:rPr lang="en-ZA" sz="1600" u="none" strike="noStrike" dirty="0">
                          <a:effectLst/>
                        </a:rPr>
                        <a:t> Group</a:t>
                      </a:r>
                      <a:endParaRPr lang="en-ZA" sz="1600" b="0" i="0" u="none" strike="noStrike" dirty="0">
                        <a:solidFill>
                          <a:srgbClr val="000000"/>
                        </a:solidFill>
                        <a:effectLst/>
                        <a:latin typeface="Calibri" panose="020F0502020204030204" pitchFamily="34" charset="0"/>
                      </a:endParaRPr>
                    </a:p>
                  </a:txBody>
                  <a:tcPr marL="4092" marR="4092" marT="4092" marB="0" anchor="b"/>
                </a:tc>
                <a:tc vMerge="1">
                  <a:txBody>
                    <a:bodyPr/>
                    <a:lstStyle/>
                    <a:p>
                      <a:endParaRPr lang="en-ZA"/>
                    </a:p>
                  </a:txBody>
                  <a:tcPr/>
                </a:tc>
                <a:tc>
                  <a:txBody>
                    <a:bodyPr/>
                    <a:lstStyle/>
                    <a:p>
                      <a:pPr algn="l" fontAlgn="b"/>
                      <a:r>
                        <a:rPr lang="en-ZA" sz="1600" u="none" strike="noStrike">
                          <a:effectLst/>
                        </a:rPr>
                        <a:t>Nutrients</a:t>
                      </a:r>
                      <a:endParaRPr lang="en-ZA" sz="1600" b="0" i="0" u="none" strike="noStrike">
                        <a:solidFill>
                          <a:srgbClr val="000000"/>
                        </a:solidFill>
                        <a:effectLst/>
                        <a:latin typeface="Calibri" panose="020F0502020204030204" pitchFamily="34" charset="0"/>
                      </a:endParaRPr>
                    </a:p>
                  </a:txBody>
                  <a:tcPr marL="4092" marR="4092" marT="4092" marB="0" anchor="b"/>
                </a:tc>
                <a:tc vMerge="1">
                  <a:txBody>
                    <a:bodyPr/>
                    <a:lstStyle/>
                    <a:p>
                      <a:endParaRPr lang="en-ZA"/>
                    </a:p>
                  </a:txBody>
                  <a:tcPr/>
                </a:tc>
                <a:tc>
                  <a:txBody>
                    <a:bodyPr/>
                    <a:lstStyle/>
                    <a:p>
                      <a:pPr algn="l" fontAlgn="b"/>
                      <a:r>
                        <a:rPr lang="en-ZA" sz="1600" u="none" strike="noStrike">
                          <a:effectLst/>
                        </a:rPr>
                        <a:t>NO</a:t>
                      </a:r>
                      <a:r>
                        <a:rPr lang="en-ZA" sz="1600" u="none" strike="noStrike" baseline="-25000">
                          <a:effectLst/>
                        </a:rPr>
                        <a:t>3</a:t>
                      </a:r>
                      <a:r>
                        <a:rPr lang="en-ZA" sz="1600" u="none" strike="noStrike">
                          <a:effectLst/>
                        </a:rPr>
                        <a:t> (as N)</a:t>
                      </a:r>
                      <a:endParaRPr lang="en-ZA" sz="1600" b="0" i="0" u="none" strike="noStrike">
                        <a:solidFill>
                          <a:srgbClr val="000000"/>
                        </a:solidFill>
                        <a:effectLst/>
                        <a:latin typeface="Calibri" panose="020F0502020204030204" pitchFamily="34" charset="0"/>
                      </a:endParaRPr>
                    </a:p>
                  </a:txBody>
                  <a:tcPr marL="4092" marR="4092" marT="4092" marB="0" anchor="b"/>
                </a:tc>
                <a:tc>
                  <a:txBody>
                    <a:bodyPr/>
                    <a:lstStyle/>
                    <a:p>
                      <a:pPr algn="l" fontAlgn="b"/>
                      <a:r>
                        <a:rPr lang="en-ZA" sz="1600" b="1" u="none" strike="noStrike" dirty="0">
                          <a:solidFill>
                            <a:srgbClr val="00B050"/>
                          </a:solidFill>
                          <a:effectLst/>
                        </a:rPr>
                        <a:t>2.4 mg/l</a:t>
                      </a:r>
                      <a:endParaRPr lang="en-ZA" sz="1600" b="1" i="0" u="none" strike="noStrike" dirty="0">
                        <a:solidFill>
                          <a:srgbClr val="00B050"/>
                        </a:solidFill>
                        <a:effectLst/>
                        <a:latin typeface="Calibri" panose="020F0502020204030204" pitchFamily="34" charset="0"/>
                      </a:endParaRPr>
                    </a:p>
                  </a:txBody>
                  <a:tcPr marL="4092" marR="4092" marT="4092" marB="0" anchor="b"/>
                </a:tc>
              </a:tr>
              <a:tr h="321851">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b"/>
                      <a:r>
                        <a:rPr lang="en-ZA" sz="1600" u="none" strike="noStrike" dirty="0">
                          <a:effectLst/>
                        </a:rPr>
                        <a:t>Salts</a:t>
                      </a:r>
                      <a:endParaRPr lang="en-ZA" sz="1600" b="0" i="0" u="none" strike="noStrike" dirty="0">
                        <a:solidFill>
                          <a:srgbClr val="000000"/>
                        </a:solidFill>
                        <a:effectLst/>
                        <a:latin typeface="Calibri" panose="020F0502020204030204" pitchFamily="34" charset="0"/>
                      </a:endParaRPr>
                    </a:p>
                  </a:txBody>
                  <a:tcPr marL="4092" marR="4092" marT="4092" marB="0" anchor="b"/>
                </a:tc>
                <a:tc vMerge="1">
                  <a:txBody>
                    <a:bodyPr/>
                    <a:lstStyle/>
                    <a:p>
                      <a:endParaRPr lang="en-ZA"/>
                    </a:p>
                  </a:txBody>
                  <a:tcPr/>
                </a:tc>
                <a:tc>
                  <a:txBody>
                    <a:bodyPr/>
                    <a:lstStyle/>
                    <a:p>
                      <a:pPr algn="l" fontAlgn="b"/>
                      <a:r>
                        <a:rPr lang="en-ZA" sz="1600" u="none" strike="noStrike" dirty="0">
                          <a:effectLst/>
                        </a:rPr>
                        <a:t>EC</a:t>
                      </a:r>
                      <a:endParaRPr lang="en-ZA" sz="1600" b="0" i="0" u="none" strike="noStrike" dirty="0">
                        <a:solidFill>
                          <a:srgbClr val="000000"/>
                        </a:solidFill>
                        <a:effectLst/>
                        <a:latin typeface="Calibri" panose="020F0502020204030204" pitchFamily="34" charset="0"/>
                      </a:endParaRPr>
                    </a:p>
                  </a:txBody>
                  <a:tcPr marL="4092" marR="4092" marT="4092" marB="0" anchor="b"/>
                </a:tc>
                <a:tc>
                  <a:txBody>
                    <a:bodyPr/>
                    <a:lstStyle/>
                    <a:p>
                      <a:pPr algn="l" fontAlgn="b"/>
                      <a:r>
                        <a:rPr lang="en-ZA" sz="1600" b="1" u="none" strike="noStrike" dirty="0">
                          <a:solidFill>
                            <a:srgbClr val="00B050"/>
                          </a:solidFill>
                          <a:effectLst/>
                        </a:rPr>
                        <a:t>236 </a:t>
                      </a:r>
                      <a:r>
                        <a:rPr lang="en-ZA" sz="1600" b="1" u="none" strike="noStrike" dirty="0" err="1">
                          <a:solidFill>
                            <a:srgbClr val="00B050"/>
                          </a:solidFill>
                          <a:effectLst/>
                        </a:rPr>
                        <a:t>mS</a:t>
                      </a:r>
                      <a:r>
                        <a:rPr lang="en-ZA" sz="1600" b="1" u="none" strike="noStrike" dirty="0">
                          <a:solidFill>
                            <a:srgbClr val="00B050"/>
                          </a:solidFill>
                          <a:effectLst/>
                        </a:rPr>
                        <a:t>/m</a:t>
                      </a:r>
                      <a:endParaRPr lang="en-ZA" sz="1600" b="1" i="0" u="none" strike="noStrike" dirty="0">
                        <a:solidFill>
                          <a:srgbClr val="00B050"/>
                        </a:solidFill>
                        <a:effectLst/>
                        <a:latin typeface="Calibri" panose="020F0502020204030204" pitchFamily="34" charset="0"/>
                      </a:endParaRPr>
                    </a:p>
                  </a:txBody>
                  <a:tcPr marL="4092" marR="4092" marT="4092" marB="0" anchor="b"/>
                </a:tc>
              </a:tr>
              <a:tr h="378064">
                <a:tc vMerge="1">
                  <a:txBody>
                    <a:bodyPr/>
                    <a:lstStyle/>
                    <a:p>
                      <a:endParaRPr lang="en-ZA"/>
                    </a:p>
                  </a:txBody>
                  <a:tcPr/>
                </a:tc>
                <a:tc vMerge="1">
                  <a:txBody>
                    <a:bodyPr/>
                    <a:lstStyle/>
                    <a:p>
                      <a:endParaRPr lang="en-ZA"/>
                    </a:p>
                  </a:txBody>
                  <a:tcPr/>
                </a:tc>
                <a:tc rowSpan="2">
                  <a:txBody>
                    <a:bodyPr/>
                    <a:lstStyle/>
                    <a:p>
                      <a:pPr algn="r" fontAlgn="b"/>
                      <a:r>
                        <a:rPr lang="en-ZA" sz="1600" u="none" strike="noStrike">
                          <a:effectLst/>
                        </a:rPr>
                        <a:t>Nardouw Group</a:t>
                      </a:r>
                      <a:endParaRPr lang="en-ZA" sz="1600" b="0" i="0" u="none" strike="noStrike">
                        <a:solidFill>
                          <a:srgbClr val="000000"/>
                        </a:solidFill>
                        <a:effectLst/>
                        <a:latin typeface="Calibri" panose="020F0502020204030204" pitchFamily="34" charset="0"/>
                      </a:endParaRPr>
                    </a:p>
                  </a:txBody>
                  <a:tcPr marL="4092" marR="4092" marT="4092" marB="0" anchor="b"/>
                </a:tc>
                <a:tc vMerge="1">
                  <a:txBody>
                    <a:bodyPr/>
                    <a:lstStyle/>
                    <a:p>
                      <a:endParaRPr lang="en-ZA"/>
                    </a:p>
                  </a:txBody>
                  <a:tcPr/>
                </a:tc>
                <a:tc>
                  <a:txBody>
                    <a:bodyPr/>
                    <a:lstStyle/>
                    <a:p>
                      <a:pPr algn="l" fontAlgn="b"/>
                      <a:r>
                        <a:rPr lang="en-ZA" sz="1600" u="none" strike="noStrike" dirty="0">
                          <a:effectLst/>
                        </a:rPr>
                        <a:t>Nutrients</a:t>
                      </a:r>
                      <a:endParaRPr lang="en-ZA" sz="1600" b="0" i="0" u="none" strike="noStrike" dirty="0">
                        <a:solidFill>
                          <a:srgbClr val="000000"/>
                        </a:solidFill>
                        <a:effectLst/>
                        <a:latin typeface="Calibri" panose="020F0502020204030204" pitchFamily="34" charset="0"/>
                      </a:endParaRPr>
                    </a:p>
                  </a:txBody>
                  <a:tcPr marL="4092" marR="4092" marT="4092" marB="0" anchor="b"/>
                </a:tc>
                <a:tc vMerge="1">
                  <a:txBody>
                    <a:bodyPr/>
                    <a:lstStyle/>
                    <a:p>
                      <a:endParaRPr lang="en-ZA"/>
                    </a:p>
                  </a:txBody>
                  <a:tcPr/>
                </a:tc>
                <a:tc>
                  <a:txBody>
                    <a:bodyPr/>
                    <a:lstStyle/>
                    <a:p>
                      <a:pPr algn="l" fontAlgn="b"/>
                      <a:r>
                        <a:rPr lang="en-ZA" sz="1600" u="none" strike="noStrike">
                          <a:effectLst/>
                        </a:rPr>
                        <a:t>NO</a:t>
                      </a:r>
                      <a:r>
                        <a:rPr lang="en-ZA" sz="1600" u="none" strike="noStrike" baseline="-25000">
                          <a:effectLst/>
                        </a:rPr>
                        <a:t>3</a:t>
                      </a:r>
                      <a:r>
                        <a:rPr lang="en-ZA" sz="1600" u="none" strike="noStrike">
                          <a:effectLst/>
                        </a:rPr>
                        <a:t> (as N)</a:t>
                      </a:r>
                      <a:endParaRPr lang="en-ZA" sz="1600" b="0" i="0" u="none" strike="noStrike">
                        <a:solidFill>
                          <a:srgbClr val="000000"/>
                        </a:solidFill>
                        <a:effectLst/>
                        <a:latin typeface="Calibri" panose="020F0502020204030204" pitchFamily="34" charset="0"/>
                      </a:endParaRPr>
                    </a:p>
                  </a:txBody>
                  <a:tcPr marL="4092" marR="4092" marT="4092" marB="0" anchor="b"/>
                </a:tc>
                <a:tc>
                  <a:txBody>
                    <a:bodyPr/>
                    <a:lstStyle/>
                    <a:p>
                      <a:pPr algn="l" fontAlgn="b"/>
                      <a:r>
                        <a:rPr lang="en-ZA" sz="1600" b="1" u="none" strike="noStrike" dirty="0">
                          <a:solidFill>
                            <a:schemeClr val="accent6">
                              <a:lumMod val="50000"/>
                            </a:schemeClr>
                          </a:solidFill>
                          <a:effectLst/>
                        </a:rPr>
                        <a:t>4.4 mg/l</a:t>
                      </a:r>
                      <a:endParaRPr lang="en-ZA" sz="1600" b="1" i="0" u="none" strike="noStrike" dirty="0">
                        <a:solidFill>
                          <a:schemeClr val="accent6">
                            <a:lumMod val="50000"/>
                          </a:schemeClr>
                        </a:solidFill>
                        <a:effectLst/>
                        <a:latin typeface="Calibri" panose="020F0502020204030204" pitchFamily="34" charset="0"/>
                      </a:endParaRPr>
                    </a:p>
                  </a:txBody>
                  <a:tcPr marL="4092" marR="4092" marT="4092" marB="0" anchor="b"/>
                </a:tc>
              </a:tr>
              <a:tr h="321851">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b"/>
                      <a:r>
                        <a:rPr lang="en-ZA" sz="1600" u="none" strike="noStrike" dirty="0">
                          <a:effectLst/>
                        </a:rPr>
                        <a:t>Salts</a:t>
                      </a:r>
                      <a:endParaRPr lang="en-ZA" sz="1600" b="0" i="0" u="none" strike="noStrike" dirty="0">
                        <a:solidFill>
                          <a:srgbClr val="000000"/>
                        </a:solidFill>
                        <a:effectLst/>
                        <a:latin typeface="Calibri" panose="020F0502020204030204" pitchFamily="34" charset="0"/>
                      </a:endParaRPr>
                    </a:p>
                  </a:txBody>
                  <a:tcPr marL="4092" marR="4092" marT="4092" marB="0" anchor="b"/>
                </a:tc>
                <a:tc vMerge="1">
                  <a:txBody>
                    <a:bodyPr/>
                    <a:lstStyle/>
                    <a:p>
                      <a:endParaRPr lang="en-ZA"/>
                    </a:p>
                  </a:txBody>
                  <a:tcPr/>
                </a:tc>
                <a:tc>
                  <a:txBody>
                    <a:bodyPr/>
                    <a:lstStyle/>
                    <a:p>
                      <a:pPr algn="l" fontAlgn="b"/>
                      <a:r>
                        <a:rPr lang="en-ZA" sz="1600" u="none" strike="noStrike">
                          <a:effectLst/>
                        </a:rPr>
                        <a:t>EC</a:t>
                      </a:r>
                      <a:endParaRPr lang="en-ZA" sz="1600" b="0" i="0" u="none" strike="noStrike">
                        <a:solidFill>
                          <a:srgbClr val="000000"/>
                        </a:solidFill>
                        <a:effectLst/>
                        <a:latin typeface="Calibri" panose="020F0502020204030204" pitchFamily="34" charset="0"/>
                      </a:endParaRPr>
                    </a:p>
                  </a:txBody>
                  <a:tcPr marL="4092" marR="4092" marT="4092" marB="0" anchor="b"/>
                </a:tc>
                <a:tc>
                  <a:txBody>
                    <a:bodyPr/>
                    <a:lstStyle/>
                    <a:p>
                      <a:pPr algn="l" fontAlgn="b"/>
                      <a:r>
                        <a:rPr lang="en-ZA" sz="1600" b="1" u="none" strike="noStrike" dirty="0">
                          <a:solidFill>
                            <a:schemeClr val="accent6">
                              <a:lumMod val="50000"/>
                            </a:schemeClr>
                          </a:solidFill>
                          <a:effectLst/>
                        </a:rPr>
                        <a:t>119 </a:t>
                      </a:r>
                      <a:r>
                        <a:rPr lang="en-ZA" sz="1600" b="1" u="none" strike="noStrike" dirty="0" err="1">
                          <a:solidFill>
                            <a:schemeClr val="accent6">
                              <a:lumMod val="50000"/>
                            </a:schemeClr>
                          </a:solidFill>
                          <a:effectLst/>
                        </a:rPr>
                        <a:t>mS</a:t>
                      </a:r>
                      <a:r>
                        <a:rPr lang="en-ZA" sz="1600" b="1" u="none" strike="noStrike" dirty="0">
                          <a:solidFill>
                            <a:schemeClr val="accent6">
                              <a:lumMod val="50000"/>
                            </a:schemeClr>
                          </a:solidFill>
                          <a:effectLst/>
                        </a:rPr>
                        <a:t>/m</a:t>
                      </a:r>
                      <a:endParaRPr lang="en-ZA" sz="1600" b="1" i="0" u="none" strike="noStrike" dirty="0">
                        <a:solidFill>
                          <a:schemeClr val="accent6">
                            <a:lumMod val="50000"/>
                          </a:schemeClr>
                        </a:solidFill>
                        <a:effectLst/>
                        <a:latin typeface="Calibri" panose="020F0502020204030204" pitchFamily="34" charset="0"/>
                      </a:endParaRPr>
                    </a:p>
                  </a:txBody>
                  <a:tcPr marL="4092" marR="4092" marT="4092" marB="0" anchor="b"/>
                </a:tc>
              </a:tr>
              <a:tr h="1270865">
                <a:tc vMerge="1">
                  <a:txBody>
                    <a:bodyPr/>
                    <a:lstStyle/>
                    <a:p>
                      <a:endParaRPr lang="en-ZA"/>
                    </a:p>
                  </a:txBody>
                  <a:tcPr/>
                </a:tc>
                <a:tc vMerge="1">
                  <a:txBody>
                    <a:bodyPr/>
                    <a:lstStyle/>
                    <a:p>
                      <a:endParaRPr lang="en-ZA"/>
                    </a:p>
                  </a:txBody>
                  <a:tcPr/>
                </a:tc>
                <a:tc rowSpan="2">
                  <a:txBody>
                    <a:bodyPr/>
                    <a:lstStyle/>
                    <a:p>
                      <a:pPr algn="r" fontAlgn="b"/>
                      <a:r>
                        <a:rPr lang="en-ZA" sz="1600" u="none" strike="noStrike">
                          <a:effectLst/>
                        </a:rPr>
                        <a:t>Bokkeveld Group, Nardouw Group, Cenozoic coastal deposits</a:t>
                      </a:r>
                      <a:endParaRPr lang="en-ZA" sz="1600" b="0" i="0" u="none" strike="noStrike">
                        <a:solidFill>
                          <a:srgbClr val="000000"/>
                        </a:solidFill>
                        <a:effectLst/>
                        <a:latin typeface="Calibri" panose="020F0502020204030204" pitchFamily="34" charset="0"/>
                      </a:endParaRPr>
                    </a:p>
                  </a:txBody>
                  <a:tcPr marL="4092" marR="4092" marT="4092" marB="0" anchor="b"/>
                </a:tc>
                <a:tc vMerge="1">
                  <a:txBody>
                    <a:bodyPr/>
                    <a:lstStyle/>
                    <a:p>
                      <a:endParaRPr lang="en-ZA"/>
                    </a:p>
                  </a:txBody>
                  <a:tcPr/>
                </a:tc>
                <a:tc>
                  <a:txBody>
                    <a:bodyPr/>
                    <a:lstStyle/>
                    <a:p>
                      <a:pPr algn="l" fontAlgn="b"/>
                      <a:r>
                        <a:rPr lang="en-ZA" sz="1600" u="none" strike="noStrike" dirty="0">
                          <a:effectLst/>
                        </a:rPr>
                        <a:t>Pathogens</a:t>
                      </a:r>
                      <a:endParaRPr lang="en-ZA" sz="1600" b="0" i="0" u="none" strike="noStrike" dirty="0">
                        <a:solidFill>
                          <a:srgbClr val="000000"/>
                        </a:solidFill>
                        <a:effectLst/>
                        <a:latin typeface="Calibri" panose="020F0502020204030204" pitchFamily="34" charset="0"/>
                      </a:endParaRPr>
                    </a:p>
                  </a:txBody>
                  <a:tcPr marL="4092" marR="4092" marT="4092" marB="0" anchor="b"/>
                </a:tc>
                <a:tc vMerge="1">
                  <a:txBody>
                    <a:bodyPr/>
                    <a:lstStyle/>
                    <a:p>
                      <a:endParaRPr lang="en-ZA"/>
                    </a:p>
                  </a:txBody>
                  <a:tcPr/>
                </a:tc>
                <a:tc>
                  <a:txBody>
                    <a:bodyPr/>
                    <a:lstStyle/>
                    <a:p>
                      <a:pPr algn="l" fontAlgn="b"/>
                      <a:r>
                        <a:rPr lang="en-ZA" sz="1600" u="none" strike="noStrike" dirty="0">
                          <a:effectLst/>
                        </a:rPr>
                        <a:t>E-coli</a:t>
                      </a:r>
                      <a:endParaRPr lang="en-ZA" sz="1600" b="0" i="0" u="none" strike="noStrike" dirty="0">
                        <a:solidFill>
                          <a:srgbClr val="000000"/>
                        </a:solidFill>
                        <a:effectLst/>
                        <a:latin typeface="Calibri" panose="020F0502020204030204" pitchFamily="34" charset="0"/>
                      </a:endParaRPr>
                    </a:p>
                  </a:txBody>
                  <a:tcPr marL="4092" marR="4092" marT="4092" marB="0" anchor="b"/>
                </a:tc>
                <a:tc>
                  <a:txBody>
                    <a:bodyPr/>
                    <a:lstStyle/>
                    <a:p>
                      <a:pPr algn="l" fontAlgn="b"/>
                      <a:r>
                        <a:rPr lang="en-ZA" sz="1600" u="none" strike="noStrike">
                          <a:effectLst/>
                        </a:rPr>
                        <a:t>0 counts / 100 ml</a:t>
                      </a:r>
                      <a:endParaRPr lang="en-ZA" sz="1600" b="0" i="0" u="none" strike="noStrike">
                        <a:solidFill>
                          <a:srgbClr val="000000"/>
                        </a:solidFill>
                        <a:effectLst/>
                        <a:latin typeface="Calibri" panose="020F0502020204030204" pitchFamily="34" charset="0"/>
                      </a:endParaRPr>
                    </a:p>
                  </a:txBody>
                  <a:tcPr marL="4092" marR="4092" marT="4092" marB="0" anchor="b"/>
                </a:tc>
              </a:tr>
              <a:tr h="591423">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b"/>
                      <a:r>
                        <a:rPr lang="en-ZA" sz="1600" u="none" strike="noStrike">
                          <a:effectLst/>
                        </a:rPr>
                        <a:t>Pathogens</a:t>
                      </a:r>
                      <a:endParaRPr lang="en-ZA" sz="1600" b="0" i="0" u="none" strike="noStrike">
                        <a:solidFill>
                          <a:srgbClr val="000000"/>
                        </a:solidFill>
                        <a:effectLst/>
                        <a:latin typeface="Calibri" panose="020F0502020204030204" pitchFamily="34" charset="0"/>
                      </a:endParaRPr>
                    </a:p>
                  </a:txBody>
                  <a:tcPr marL="4092" marR="4092" marT="4092" marB="0" anchor="b"/>
                </a:tc>
                <a:tc vMerge="1">
                  <a:txBody>
                    <a:bodyPr/>
                    <a:lstStyle/>
                    <a:p>
                      <a:endParaRPr lang="en-ZA"/>
                    </a:p>
                  </a:txBody>
                  <a:tcPr/>
                </a:tc>
                <a:tc>
                  <a:txBody>
                    <a:bodyPr/>
                    <a:lstStyle/>
                    <a:p>
                      <a:pPr algn="l" fontAlgn="b"/>
                      <a:r>
                        <a:rPr lang="en-ZA" sz="1600" u="none" strike="noStrike" dirty="0">
                          <a:effectLst/>
                        </a:rPr>
                        <a:t>Total Coliform</a:t>
                      </a:r>
                      <a:endParaRPr lang="en-ZA" sz="1600" b="0" i="0" u="none" strike="noStrike" dirty="0">
                        <a:solidFill>
                          <a:srgbClr val="000000"/>
                        </a:solidFill>
                        <a:effectLst/>
                        <a:latin typeface="Calibri" panose="020F0502020204030204" pitchFamily="34" charset="0"/>
                      </a:endParaRPr>
                    </a:p>
                  </a:txBody>
                  <a:tcPr marL="4092" marR="4092" marT="4092" marB="0" anchor="b"/>
                </a:tc>
                <a:tc>
                  <a:txBody>
                    <a:bodyPr/>
                    <a:lstStyle/>
                    <a:p>
                      <a:pPr algn="l" fontAlgn="b"/>
                      <a:r>
                        <a:rPr lang="en-ZA" sz="1600" u="none" strike="noStrike" dirty="0">
                          <a:effectLst/>
                        </a:rPr>
                        <a:t>10 counts / 100ml</a:t>
                      </a:r>
                      <a:endParaRPr lang="en-ZA" sz="1600" b="0" i="0" u="none" strike="noStrike" dirty="0">
                        <a:solidFill>
                          <a:srgbClr val="000000"/>
                        </a:solidFill>
                        <a:effectLst/>
                        <a:latin typeface="Calibri" panose="020F0502020204030204" pitchFamily="34" charset="0"/>
                      </a:endParaRPr>
                    </a:p>
                  </a:txBody>
                  <a:tcPr marL="4092" marR="4092" marT="4092" marB="0" anchor="b"/>
                </a:tc>
              </a:tr>
            </a:tbl>
          </a:graphicData>
        </a:graphic>
      </p:graphicFrame>
      <p:sp>
        <p:nvSpPr>
          <p:cNvPr id="5" name="TextBox 4"/>
          <p:cNvSpPr txBox="1"/>
          <p:nvPr/>
        </p:nvSpPr>
        <p:spPr>
          <a:xfrm>
            <a:off x="4894217" y="116782"/>
            <a:ext cx="4357453" cy="1200329"/>
          </a:xfrm>
          <a:prstGeom prst="rect">
            <a:avLst/>
          </a:prstGeom>
          <a:noFill/>
        </p:spPr>
        <p:txBody>
          <a:bodyPr wrap="square" rtlCol="0">
            <a:spAutoFit/>
          </a:bodyPr>
          <a:lstStyle/>
          <a:p>
            <a:r>
              <a:rPr lang="en-ZA" sz="1800" dirty="0" smtClean="0">
                <a:solidFill>
                  <a:srgbClr val="00B050"/>
                </a:solidFill>
              </a:rPr>
              <a:t>95% from this geology in this region</a:t>
            </a:r>
          </a:p>
          <a:p>
            <a:r>
              <a:rPr lang="en-ZA" sz="1800" dirty="0" smtClean="0">
                <a:solidFill>
                  <a:schemeClr val="accent5">
                    <a:lumMod val="75000"/>
                  </a:schemeClr>
                </a:solidFill>
              </a:rPr>
              <a:t>90% from this geology in this region</a:t>
            </a:r>
          </a:p>
          <a:p>
            <a:r>
              <a:rPr lang="en-ZA" sz="1800" dirty="0" smtClean="0">
                <a:solidFill>
                  <a:schemeClr val="accent6">
                    <a:lumMod val="50000"/>
                  </a:schemeClr>
                </a:solidFill>
              </a:rPr>
              <a:t>95% from this geology across the region</a:t>
            </a:r>
          </a:p>
          <a:p>
            <a:endParaRPr lang="en-ZA" sz="1800" dirty="0">
              <a:solidFill>
                <a:srgbClr val="00B050"/>
              </a:solidFill>
            </a:endParaRPr>
          </a:p>
        </p:txBody>
      </p:sp>
    </p:spTree>
    <p:extLst>
      <p:ext uri="{BB962C8B-B14F-4D97-AF65-F5344CB8AC3E}">
        <p14:creationId xmlns:p14="http://schemas.microsoft.com/office/powerpoint/2010/main" val="38951717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BO-1</a:t>
            </a:r>
            <a:endParaRPr lang="en-ZA"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783" y="941483"/>
            <a:ext cx="8269035" cy="5846531"/>
          </a:xfrm>
        </p:spPr>
      </p:pic>
    </p:spTree>
    <p:extLst>
      <p:ext uri="{BB962C8B-B14F-4D97-AF65-F5344CB8AC3E}">
        <p14:creationId xmlns:p14="http://schemas.microsoft.com/office/powerpoint/2010/main" val="32932343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1988306"/>
              </p:ext>
            </p:extLst>
          </p:nvPr>
        </p:nvGraphicFramePr>
        <p:xfrm>
          <a:off x="204650" y="902900"/>
          <a:ext cx="8868693" cy="5883742"/>
        </p:xfrm>
        <a:graphic>
          <a:graphicData uri="http://schemas.openxmlformats.org/drawingml/2006/table">
            <a:tbl>
              <a:tblPr>
                <a:tableStyleId>{5C22544A-7EE6-4342-B048-85BDC9FD1C3A}</a:tableStyleId>
              </a:tblPr>
              <a:tblGrid>
                <a:gridCol w="613958"/>
                <a:gridCol w="566055"/>
                <a:gridCol w="888276"/>
                <a:gridCol w="689873"/>
                <a:gridCol w="1217304"/>
                <a:gridCol w="2339042"/>
                <a:gridCol w="1809214"/>
                <a:gridCol w="744971"/>
              </a:tblGrid>
              <a:tr h="519262">
                <a:tc>
                  <a:txBody>
                    <a:bodyPr/>
                    <a:lstStyle/>
                    <a:p>
                      <a:pPr algn="l" fontAlgn="b"/>
                      <a:r>
                        <a:rPr lang="en-ZA" sz="1600" u="none" strike="noStrike" dirty="0">
                          <a:effectLst/>
                        </a:rPr>
                        <a:t>GRU</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dirty="0" err="1" smtClean="0">
                          <a:effectLst/>
                        </a:rPr>
                        <a:t>Quat</a:t>
                      </a:r>
                      <a:r>
                        <a:rPr lang="en-ZA" sz="1600" u="none" strike="noStrike" dirty="0" smtClean="0">
                          <a:effectLst/>
                        </a:rPr>
                        <a:t>(s</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dirty="0">
                          <a:effectLst/>
                        </a:rPr>
                        <a:t>Aquifer</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a:effectLst/>
                        </a:rPr>
                        <a:t>Component</a:t>
                      </a:r>
                      <a:endParaRPr lang="en-ZA" sz="16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a:effectLst/>
                        </a:rPr>
                        <a:t>Sub-Component</a:t>
                      </a:r>
                      <a:endParaRPr lang="en-ZA" sz="16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a:effectLst/>
                        </a:rPr>
                        <a:t>RQO Description (narrative)</a:t>
                      </a:r>
                      <a:endParaRPr lang="en-ZA" sz="16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a:effectLst/>
                        </a:rPr>
                        <a:t>Indicator</a:t>
                      </a:r>
                      <a:endParaRPr lang="en-ZA" sz="16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a:effectLst/>
                        </a:rPr>
                        <a:t>Numerical Value</a:t>
                      </a:r>
                      <a:endParaRPr lang="en-ZA" sz="1600" b="1" i="0" u="none" strike="noStrike">
                        <a:solidFill>
                          <a:srgbClr val="000000"/>
                        </a:solidFill>
                        <a:effectLst/>
                        <a:latin typeface="Calibri" panose="020F0502020204030204" pitchFamily="34" charset="0"/>
                      </a:endParaRPr>
                    </a:p>
                  </a:txBody>
                  <a:tcPr marL="0" marR="0" marT="0" marB="0" anchor="b"/>
                </a:tc>
              </a:tr>
              <a:tr h="1146707">
                <a:tc rowSpan="4">
                  <a:txBody>
                    <a:bodyPr/>
                    <a:lstStyle/>
                    <a:p>
                      <a:pPr algn="ctr" fontAlgn="b"/>
                      <a:r>
                        <a:rPr lang="en-ZA" sz="1600" u="none" strike="noStrike">
                          <a:effectLst/>
                        </a:rPr>
                        <a:t>BO-1</a:t>
                      </a:r>
                      <a:endParaRPr lang="en-ZA" sz="1600" b="0" i="0" u="none" strike="noStrike">
                        <a:solidFill>
                          <a:srgbClr val="000000"/>
                        </a:solidFill>
                        <a:effectLst/>
                        <a:latin typeface="Calibri" panose="020F0502020204030204" pitchFamily="34" charset="0"/>
                      </a:endParaRPr>
                    </a:p>
                  </a:txBody>
                  <a:tcPr marL="0" marR="0" marT="0" marB="0" anchor="b"/>
                </a:tc>
                <a:tc rowSpan="4">
                  <a:txBody>
                    <a:bodyPr/>
                    <a:lstStyle/>
                    <a:p>
                      <a:pPr algn="ctr" fontAlgn="b"/>
                      <a:r>
                        <a:rPr lang="en-ZA" sz="1600" u="none" strike="noStrike">
                          <a:effectLst/>
                        </a:rPr>
                        <a:t>G40A, G40C, G40D</a:t>
                      </a:r>
                      <a:endParaRPr lang="en-ZA" sz="16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ZA" sz="1600" u="none" strike="noStrike" dirty="0">
                          <a:effectLst/>
                        </a:rPr>
                        <a:t>All</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dirty="0">
                          <a:effectLst/>
                        </a:rPr>
                        <a:t>Available Yield</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dirty="0">
                          <a:effectLst/>
                        </a:rPr>
                        <a:t>Abstraction</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dirty="0">
                          <a:effectLst/>
                        </a:rPr>
                        <a:t>Groundwater use should be sustainable for all users and the environment</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a:effectLst/>
                        </a:rPr>
                        <a:t>Water level recovers from abstraction impact during wet season, under consideration of climate change and drought cycles.</a:t>
                      </a:r>
                      <a:endParaRPr lang="en-ZA" sz="16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a:effectLst/>
                        </a:rPr>
                        <a:t>n/a</a:t>
                      </a:r>
                      <a:endParaRPr lang="en-ZA" sz="1600" b="0" i="0" u="none" strike="noStrike">
                        <a:solidFill>
                          <a:srgbClr val="000000"/>
                        </a:solidFill>
                        <a:effectLst/>
                        <a:latin typeface="Calibri" panose="020F0502020204030204" pitchFamily="34" charset="0"/>
                      </a:endParaRPr>
                    </a:p>
                  </a:txBody>
                  <a:tcPr marL="0" marR="0" marT="0" marB="0" anchor="b"/>
                </a:tc>
              </a:tr>
              <a:tr h="860522">
                <a:tc vMerge="1">
                  <a:txBody>
                    <a:bodyPr/>
                    <a:lstStyle/>
                    <a:p>
                      <a:endParaRPr lang="en-ZA"/>
                    </a:p>
                  </a:txBody>
                  <a:tcPr/>
                </a:tc>
                <a:tc vMerge="1">
                  <a:txBody>
                    <a:bodyPr/>
                    <a:lstStyle/>
                    <a:p>
                      <a:endParaRPr lang="en-ZA"/>
                    </a:p>
                  </a:txBody>
                  <a:tcPr/>
                </a:tc>
                <a:tc>
                  <a:txBody>
                    <a:bodyPr/>
                    <a:lstStyle/>
                    <a:p>
                      <a:pPr algn="r" fontAlgn="b"/>
                      <a:r>
                        <a:rPr lang="en-ZA" sz="1600" u="none" strike="noStrike" dirty="0">
                          <a:effectLst/>
                        </a:rPr>
                        <a:t>Superficial aquifers</a:t>
                      </a:r>
                      <a:endParaRPr lang="en-ZA" sz="1600" b="0" i="0" u="none" strike="noStrike" dirty="0">
                        <a:solidFill>
                          <a:srgbClr val="000000"/>
                        </a:solidFill>
                        <a:effectLst/>
                        <a:latin typeface="Calibri" panose="020F0502020204030204" pitchFamily="34" charset="0"/>
                      </a:endParaRPr>
                    </a:p>
                  </a:txBody>
                  <a:tcPr marL="0" marR="0" marT="0" marB="0" anchor="b"/>
                </a:tc>
                <a:tc rowSpan="3">
                  <a:txBody>
                    <a:bodyPr/>
                    <a:lstStyle/>
                    <a:p>
                      <a:pPr algn="l" fontAlgn="b"/>
                      <a:r>
                        <a:rPr lang="en-ZA" sz="1600" u="none" strike="noStrike">
                          <a:effectLst/>
                        </a:rPr>
                        <a:t>Quantity</a:t>
                      </a:r>
                      <a:endParaRPr lang="en-ZA" sz="16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dirty="0">
                          <a:effectLst/>
                        </a:rPr>
                        <a:t>Discharge</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dirty="0">
                          <a:effectLst/>
                        </a:rPr>
                        <a:t>The natural gradient between groundwater and surface water should be maintained</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dirty="0">
                          <a:effectLst/>
                        </a:rPr>
                        <a:t>Relative water levels between groundwater and </a:t>
                      </a:r>
                      <a:r>
                        <a:rPr lang="en-ZA" sz="1600" u="none" strike="noStrike" dirty="0" err="1">
                          <a:effectLst/>
                        </a:rPr>
                        <a:t>suface</a:t>
                      </a:r>
                      <a:r>
                        <a:rPr lang="en-ZA" sz="1600" u="none" strike="noStrike" dirty="0">
                          <a:effectLst/>
                        </a:rPr>
                        <a:t> water (in </a:t>
                      </a:r>
                      <a:r>
                        <a:rPr lang="en-ZA" sz="1600" u="none" strike="noStrike" dirty="0" err="1">
                          <a:effectLst/>
                        </a:rPr>
                        <a:t>mamsl</a:t>
                      </a:r>
                      <a:r>
                        <a:rPr lang="en-ZA" sz="1600" u="none" strike="noStrike" dirty="0">
                          <a:effectLst/>
                        </a:rPr>
                        <a:t>)</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a:effectLst/>
                        </a:rPr>
                        <a:t>n/a</a:t>
                      </a:r>
                      <a:endParaRPr lang="en-ZA" sz="1600" b="0" i="0" u="none" strike="noStrike">
                        <a:solidFill>
                          <a:srgbClr val="000000"/>
                        </a:solidFill>
                        <a:effectLst/>
                        <a:latin typeface="Calibri" panose="020F0502020204030204" pitchFamily="34" charset="0"/>
                      </a:endParaRPr>
                    </a:p>
                  </a:txBody>
                  <a:tcPr marL="0" marR="0" marT="0" marB="0" anchor="b"/>
                </a:tc>
              </a:tr>
              <a:tr h="1146707">
                <a:tc vMerge="1">
                  <a:txBody>
                    <a:bodyPr/>
                    <a:lstStyle/>
                    <a:p>
                      <a:endParaRPr lang="en-ZA"/>
                    </a:p>
                  </a:txBody>
                  <a:tcPr/>
                </a:tc>
                <a:tc vMerge="1">
                  <a:txBody>
                    <a:bodyPr/>
                    <a:lstStyle/>
                    <a:p>
                      <a:endParaRPr lang="en-ZA"/>
                    </a:p>
                  </a:txBody>
                  <a:tcPr/>
                </a:tc>
                <a:tc>
                  <a:txBody>
                    <a:bodyPr/>
                    <a:lstStyle/>
                    <a:p>
                      <a:pPr algn="r" fontAlgn="b"/>
                      <a:r>
                        <a:rPr lang="en-ZA" sz="1600" u="none" strike="noStrike">
                          <a:effectLst/>
                        </a:rPr>
                        <a:t>All</a:t>
                      </a:r>
                      <a:endParaRPr lang="en-ZA" sz="1600" b="0" i="0" u="none" strike="noStrike">
                        <a:solidFill>
                          <a:srgbClr val="000000"/>
                        </a:solidFill>
                        <a:effectLst/>
                        <a:latin typeface="Calibri" panose="020F0502020204030204" pitchFamily="34" charset="0"/>
                      </a:endParaRPr>
                    </a:p>
                  </a:txBody>
                  <a:tcPr marL="0" marR="0" marT="0" marB="0" anchor="b"/>
                </a:tc>
                <a:tc vMerge="1">
                  <a:txBody>
                    <a:bodyPr/>
                    <a:lstStyle/>
                    <a:p>
                      <a:endParaRPr lang="en-ZA"/>
                    </a:p>
                  </a:txBody>
                  <a:tcPr/>
                </a:tc>
                <a:tc>
                  <a:txBody>
                    <a:bodyPr/>
                    <a:lstStyle/>
                    <a:p>
                      <a:pPr algn="l" fontAlgn="b"/>
                      <a:r>
                        <a:rPr lang="en-ZA" sz="1600" u="none" strike="noStrike">
                          <a:effectLst/>
                        </a:rPr>
                        <a:t>Discharge</a:t>
                      </a:r>
                      <a:endParaRPr lang="en-ZA" sz="16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dirty="0">
                          <a:effectLst/>
                        </a:rPr>
                        <a:t>No groundwater abstraction around</a:t>
                      </a:r>
                      <a:br>
                        <a:rPr lang="en-ZA" sz="1600" u="none" strike="noStrike" dirty="0">
                          <a:effectLst/>
                        </a:rPr>
                      </a:br>
                      <a:r>
                        <a:rPr lang="en-ZA" sz="1600" u="none" strike="noStrike" dirty="0">
                          <a:effectLst/>
                        </a:rPr>
                        <a:t>wetland and river FEPAs in</a:t>
                      </a:r>
                      <a:br>
                        <a:rPr lang="en-ZA" sz="1600" u="none" strike="noStrike" dirty="0">
                          <a:effectLst/>
                        </a:rPr>
                      </a:br>
                      <a:r>
                        <a:rPr lang="en-ZA" sz="1600" u="none" strike="noStrike" dirty="0">
                          <a:effectLst/>
                        </a:rPr>
                        <a:t>accordance with the implementation</a:t>
                      </a:r>
                      <a:br>
                        <a:rPr lang="en-ZA" sz="1600" u="none" strike="noStrike" dirty="0">
                          <a:effectLst/>
                        </a:rPr>
                      </a:br>
                      <a:r>
                        <a:rPr lang="en-ZA" sz="1600" u="none" strike="noStrike" dirty="0">
                          <a:effectLst/>
                        </a:rPr>
                        <a:t>manual for FEPAs.</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dirty="0">
                          <a:effectLst/>
                        </a:rPr>
                        <a:t>Buffer zones</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dirty="0">
                          <a:effectLst/>
                        </a:rPr>
                        <a:t>250m</a:t>
                      </a:r>
                      <a:endParaRPr lang="en-ZA" sz="1600" b="0" i="0" u="none" strike="noStrike" dirty="0">
                        <a:solidFill>
                          <a:srgbClr val="000000"/>
                        </a:solidFill>
                        <a:effectLst/>
                        <a:latin typeface="Calibri" panose="020F0502020204030204" pitchFamily="34" charset="0"/>
                      </a:endParaRPr>
                    </a:p>
                  </a:txBody>
                  <a:tcPr marL="0" marR="0" marT="0" marB="0" anchor="b"/>
                </a:tc>
              </a:tr>
              <a:tr h="860522">
                <a:tc vMerge="1">
                  <a:txBody>
                    <a:bodyPr/>
                    <a:lstStyle/>
                    <a:p>
                      <a:endParaRPr lang="en-ZA"/>
                    </a:p>
                  </a:txBody>
                  <a:tcPr/>
                </a:tc>
                <a:tc vMerge="1">
                  <a:txBody>
                    <a:bodyPr/>
                    <a:lstStyle/>
                    <a:p>
                      <a:endParaRPr lang="en-ZA"/>
                    </a:p>
                  </a:txBody>
                  <a:tcPr/>
                </a:tc>
                <a:tc>
                  <a:txBody>
                    <a:bodyPr/>
                    <a:lstStyle/>
                    <a:p>
                      <a:pPr algn="r" fontAlgn="b"/>
                      <a:r>
                        <a:rPr lang="en-ZA" sz="1600" u="none" strike="noStrike">
                          <a:effectLst/>
                        </a:rPr>
                        <a:t>All</a:t>
                      </a:r>
                      <a:endParaRPr lang="en-ZA" sz="1600" b="0" i="0" u="none" strike="noStrike">
                        <a:solidFill>
                          <a:srgbClr val="000000"/>
                        </a:solidFill>
                        <a:effectLst/>
                        <a:latin typeface="Calibri" panose="020F0502020204030204" pitchFamily="34" charset="0"/>
                      </a:endParaRPr>
                    </a:p>
                  </a:txBody>
                  <a:tcPr marL="0" marR="0" marT="0" marB="0" anchor="b"/>
                </a:tc>
                <a:tc vMerge="1">
                  <a:txBody>
                    <a:bodyPr/>
                    <a:lstStyle/>
                    <a:p>
                      <a:endParaRPr lang="en-ZA"/>
                    </a:p>
                  </a:txBody>
                  <a:tcPr/>
                </a:tc>
                <a:tc>
                  <a:txBody>
                    <a:bodyPr/>
                    <a:lstStyle/>
                    <a:p>
                      <a:pPr algn="l" fontAlgn="b"/>
                      <a:r>
                        <a:rPr lang="en-ZA" sz="1600" u="none" strike="noStrike">
                          <a:effectLst/>
                        </a:rPr>
                        <a:t>Low flow in river</a:t>
                      </a:r>
                      <a:endParaRPr lang="en-ZA" sz="16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a:effectLst/>
                        </a:rPr>
                        <a:t>Compliance to the low flow requirements in the river, as per surface water RQO requirement</a:t>
                      </a:r>
                      <a:endParaRPr lang="en-ZA" sz="16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dirty="0">
                          <a:effectLst/>
                        </a:rPr>
                        <a:t>Compliance with the </a:t>
                      </a:r>
                      <a:r>
                        <a:rPr lang="en-ZA" sz="1600" u="none" strike="noStrike" dirty="0" err="1">
                          <a:effectLst/>
                        </a:rPr>
                        <a:t>lowflow</a:t>
                      </a:r>
                      <a:r>
                        <a:rPr lang="en-ZA" sz="1600" u="none" strike="noStrike" dirty="0">
                          <a:effectLst/>
                        </a:rPr>
                        <a:t> requirements in the river </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dirty="0">
                          <a:effectLst/>
                        </a:rPr>
                        <a:t>See section 3.1</a:t>
                      </a:r>
                      <a:endParaRPr lang="en-ZA" sz="1600" b="0" i="0" u="none" strike="noStrike" dirty="0">
                        <a:solidFill>
                          <a:srgbClr val="000000"/>
                        </a:solidFill>
                        <a:effectLst/>
                        <a:latin typeface="Calibri" panose="020F0502020204030204" pitchFamily="34" charset="0"/>
                      </a:endParaRPr>
                    </a:p>
                  </a:txBody>
                  <a:tcPr marL="0" marR="0" marT="0" marB="0" anchor="b"/>
                </a:tc>
              </a:tr>
            </a:tbl>
          </a:graphicData>
        </a:graphic>
      </p:graphicFrame>
      <p:sp>
        <p:nvSpPr>
          <p:cNvPr id="2" name="Title 1"/>
          <p:cNvSpPr>
            <a:spLocks noGrp="1"/>
          </p:cNvSpPr>
          <p:nvPr>
            <p:ph type="title"/>
          </p:nvPr>
        </p:nvSpPr>
        <p:spPr/>
        <p:txBody>
          <a:bodyPr/>
          <a:lstStyle/>
          <a:p>
            <a:r>
              <a:rPr lang="en-ZA" dirty="0" smtClean="0"/>
              <a:t>BO-1</a:t>
            </a:r>
            <a:endParaRPr lang="en-ZA" dirty="0"/>
          </a:p>
        </p:txBody>
      </p:sp>
      <p:sp>
        <p:nvSpPr>
          <p:cNvPr id="7" name="TextBox 6"/>
          <p:cNvSpPr txBox="1"/>
          <p:nvPr/>
        </p:nvSpPr>
        <p:spPr>
          <a:xfrm>
            <a:off x="2485506" y="1248044"/>
            <a:ext cx="6587837" cy="1323439"/>
          </a:xfrm>
          <a:prstGeom prst="rect">
            <a:avLst/>
          </a:prstGeom>
          <a:solidFill>
            <a:schemeClr val="bg1"/>
          </a:solidFill>
        </p:spPr>
        <p:txBody>
          <a:bodyPr wrap="square" rtlCol="0">
            <a:spAutoFit/>
          </a:bodyPr>
          <a:lstStyle/>
          <a:p>
            <a:r>
              <a:rPr lang="en-ZA" sz="2000" dirty="0"/>
              <a:t>Excludes the buried </a:t>
            </a:r>
            <a:r>
              <a:rPr lang="en-ZA" sz="2000" dirty="0" smtClean="0"/>
              <a:t>TMG (so </a:t>
            </a:r>
            <a:r>
              <a:rPr lang="en-ZA" sz="2000" dirty="0"/>
              <a:t>not "</a:t>
            </a:r>
            <a:r>
              <a:rPr lang="en-ZA" sz="2000" dirty="0" smtClean="0"/>
              <a:t>all‘, nor "TMG“) </a:t>
            </a:r>
            <a:r>
              <a:rPr lang="en-ZA" sz="2000" dirty="0"/>
              <a:t>given the deep </a:t>
            </a:r>
            <a:r>
              <a:rPr lang="en-ZA" sz="2000" dirty="0" smtClean="0"/>
              <a:t>TMG may </a:t>
            </a:r>
            <a:r>
              <a:rPr lang="en-ZA" sz="2000" dirty="0"/>
              <a:t>not mimic surface </a:t>
            </a:r>
            <a:r>
              <a:rPr lang="en-ZA" sz="2000" dirty="0" smtClean="0"/>
              <a:t>topography, will </a:t>
            </a:r>
            <a:r>
              <a:rPr lang="en-ZA" sz="2000" dirty="0"/>
              <a:t>not be in connection with </a:t>
            </a:r>
            <a:r>
              <a:rPr lang="en-ZA" sz="2000" dirty="0" smtClean="0"/>
              <a:t>rivers, and abstraction may target deep discharge to coast.</a:t>
            </a:r>
            <a:endParaRPr lang="en-ZA" sz="2000" dirty="0"/>
          </a:p>
        </p:txBody>
      </p:sp>
      <p:cxnSp>
        <p:nvCxnSpPr>
          <p:cNvPr id="9" name="Elbow Connector 8"/>
          <p:cNvCxnSpPr>
            <a:stCxn id="7" idx="1"/>
          </p:cNvCxnSpPr>
          <p:nvPr/>
        </p:nvCxnSpPr>
        <p:spPr>
          <a:xfrm rot="10800000" flipV="1">
            <a:off x="1846218" y="1909763"/>
            <a:ext cx="639289" cy="1608499"/>
          </a:xfrm>
          <a:prstGeom prst="bentConnector2">
            <a:avLst/>
          </a:prstGeom>
          <a:ln>
            <a:tailEnd type="triangle"/>
          </a:ln>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2311335" y="4444566"/>
            <a:ext cx="6587837" cy="707886"/>
          </a:xfrm>
          <a:prstGeom prst="rect">
            <a:avLst/>
          </a:prstGeom>
          <a:solidFill>
            <a:schemeClr val="bg1"/>
          </a:solidFill>
        </p:spPr>
        <p:txBody>
          <a:bodyPr wrap="square" rtlCol="0">
            <a:spAutoFit/>
          </a:bodyPr>
          <a:lstStyle/>
          <a:p>
            <a:r>
              <a:rPr lang="en-ZA" sz="2000" dirty="0" smtClean="0"/>
              <a:t>Necessary: as yet no significant abstraction, assumed ecologically unacceptable to reverse gradient. </a:t>
            </a:r>
            <a:endParaRPr lang="en-ZA" sz="2000" dirty="0"/>
          </a:p>
        </p:txBody>
      </p:sp>
    </p:spTree>
    <p:extLst>
      <p:ext uri="{BB962C8B-B14F-4D97-AF65-F5344CB8AC3E}">
        <p14:creationId xmlns:p14="http://schemas.microsoft.com/office/powerpoint/2010/main" val="295616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Groundwater resource units</a:t>
            </a:r>
            <a:endParaRPr lang="en-ZA" dirty="0"/>
          </a:p>
        </p:txBody>
      </p:sp>
      <p:sp>
        <p:nvSpPr>
          <p:cNvPr id="3" name="Content Placeholder 2"/>
          <p:cNvSpPr>
            <a:spLocks noGrp="1"/>
          </p:cNvSpPr>
          <p:nvPr>
            <p:ph idx="1"/>
          </p:nvPr>
        </p:nvSpPr>
        <p:spPr/>
        <p:txBody>
          <a:bodyPr/>
          <a:lstStyle/>
          <a:p>
            <a:endParaRPr lang="en-ZA"/>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34" y="1016000"/>
            <a:ext cx="9137366" cy="5234895"/>
          </a:xfrm>
          <a:prstGeom prst="rect">
            <a:avLst/>
          </a:prstGeom>
          <a:noFill/>
        </p:spPr>
      </p:pic>
      <p:sp>
        <p:nvSpPr>
          <p:cNvPr id="5" name="Rectangle 4"/>
          <p:cNvSpPr/>
          <p:nvPr/>
        </p:nvSpPr>
        <p:spPr>
          <a:xfrm>
            <a:off x="6219457" y="6108670"/>
            <a:ext cx="3025380" cy="400110"/>
          </a:xfrm>
          <a:prstGeom prst="rect">
            <a:avLst/>
          </a:prstGeom>
        </p:spPr>
        <p:txBody>
          <a:bodyPr wrap="none">
            <a:spAutoFit/>
          </a:bodyPr>
          <a:lstStyle/>
          <a:p>
            <a:r>
              <a:rPr lang="en-ZA" sz="2000" dirty="0">
                <a:ea typeface="Arial" panose="020B0604020202020204" pitchFamily="34" charset="0"/>
              </a:rPr>
              <a:t>(adapted from Wu, 2005</a:t>
            </a:r>
            <a:r>
              <a:rPr lang="en-ZA" sz="2000" dirty="0" smtClean="0">
                <a:ea typeface="Arial" panose="020B0604020202020204" pitchFamily="34" charset="0"/>
              </a:rPr>
              <a:t>)</a:t>
            </a:r>
            <a:endParaRPr lang="en-ZA" sz="2000" dirty="0"/>
          </a:p>
        </p:txBody>
      </p:sp>
    </p:spTree>
    <p:extLst>
      <p:ext uri="{BB962C8B-B14F-4D97-AF65-F5344CB8AC3E}">
        <p14:creationId xmlns:p14="http://schemas.microsoft.com/office/powerpoint/2010/main" val="30826443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ZA" dirty="0" smtClean="0"/>
              <a:t>BO-1</a:t>
            </a:r>
            <a:endParaRPr lang="en-ZA" dirty="0"/>
          </a:p>
        </p:txBody>
      </p:sp>
      <p:sp>
        <p:nvSpPr>
          <p:cNvPr id="5" name="TextBox 4"/>
          <p:cNvSpPr txBox="1"/>
          <p:nvPr/>
        </p:nvSpPr>
        <p:spPr>
          <a:xfrm>
            <a:off x="4894217" y="116782"/>
            <a:ext cx="4357453" cy="1200329"/>
          </a:xfrm>
          <a:prstGeom prst="rect">
            <a:avLst/>
          </a:prstGeom>
          <a:noFill/>
        </p:spPr>
        <p:txBody>
          <a:bodyPr wrap="square" rtlCol="0">
            <a:spAutoFit/>
          </a:bodyPr>
          <a:lstStyle/>
          <a:p>
            <a:r>
              <a:rPr lang="en-ZA" sz="1800" dirty="0" smtClean="0">
                <a:solidFill>
                  <a:schemeClr val="accent6">
                    <a:lumMod val="50000"/>
                  </a:schemeClr>
                </a:solidFill>
              </a:rPr>
              <a:t>95% from this geology across the region</a:t>
            </a:r>
          </a:p>
          <a:p>
            <a:r>
              <a:rPr lang="en-ZA" sz="1800" dirty="0" smtClean="0"/>
              <a:t>TMG: Limited local data suggests pristine quality. Potentially restrictive to use this.</a:t>
            </a:r>
            <a:endParaRPr lang="en-ZA" sz="1800" dirty="0">
              <a:solidFill>
                <a:srgbClr val="00B050"/>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13404198"/>
              </p:ext>
            </p:extLst>
          </p:nvPr>
        </p:nvGraphicFramePr>
        <p:xfrm>
          <a:off x="117566" y="1417638"/>
          <a:ext cx="8834844" cy="4948329"/>
        </p:xfrm>
        <a:graphic>
          <a:graphicData uri="http://schemas.openxmlformats.org/drawingml/2006/table">
            <a:tbl>
              <a:tblPr>
                <a:tableStyleId>{5C22544A-7EE6-4342-B048-85BDC9FD1C3A}</a:tableStyleId>
              </a:tblPr>
              <a:tblGrid>
                <a:gridCol w="648788"/>
                <a:gridCol w="649932"/>
                <a:gridCol w="848144"/>
                <a:gridCol w="600770"/>
                <a:gridCol w="1611006"/>
                <a:gridCol w="1680754"/>
                <a:gridCol w="1454331"/>
                <a:gridCol w="1341119"/>
              </a:tblGrid>
              <a:tr h="915457">
                <a:tc>
                  <a:txBody>
                    <a:bodyPr/>
                    <a:lstStyle/>
                    <a:p>
                      <a:pPr algn="l" fontAlgn="b"/>
                      <a:r>
                        <a:rPr lang="en-ZA" sz="1800" u="none" strike="noStrike" dirty="0">
                          <a:effectLst/>
                        </a:rPr>
                        <a:t>GRU</a:t>
                      </a:r>
                      <a:endParaRPr lang="en-ZA" sz="18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800" u="none" strike="noStrike">
                          <a:effectLst/>
                        </a:rPr>
                        <a:t>Quat(s)</a:t>
                      </a:r>
                      <a:endParaRPr lang="en-ZA" sz="18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dirty="0">
                          <a:effectLst/>
                        </a:rPr>
                        <a:t>Aquifer</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a:effectLst/>
                        </a:rPr>
                        <a:t>Component</a:t>
                      </a:r>
                      <a:endParaRPr lang="en-ZA" sz="16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800" u="none" strike="noStrike">
                          <a:effectLst/>
                        </a:rPr>
                        <a:t>Sub-Component</a:t>
                      </a:r>
                      <a:endParaRPr lang="en-ZA" sz="18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800" u="none" strike="noStrike">
                          <a:effectLst/>
                        </a:rPr>
                        <a:t>RQO Description (narrative)</a:t>
                      </a:r>
                      <a:endParaRPr lang="en-ZA" sz="18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800" u="none" strike="noStrike">
                          <a:effectLst/>
                        </a:rPr>
                        <a:t>Indicator</a:t>
                      </a:r>
                      <a:endParaRPr lang="en-ZA" sz="18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800" u="none" strike="noStrike">
                          <a:effectLst/>
                        </a:rPr>
                        <a:t>Numerical Value</a:t>
                      </a:r>
                      <a:endParaRPr lang="en-ZA" sz="1800" b="1" i="0" u="none" strike="noStrike">
                        <a:solidFill>
                          <a:srgbClr val="000000"/>
                        </a:solidFill>
                        <a:effectLst/>
                        <a:latin typeface="Calibri" panose="020F0502020204030204" pitchFamily="34" charset="0"/>
                      </a:endParaRPr>
                    </a:p>
                  </a:txBody>
                  <a:tcPr marL="0" marR="0" marT="0" marB="0" anchor="b"/>
                </a:tc>
              </a:tr>
              <a:tr h="594702">
                <a:tc rowSpan="6">
                  <a:txBody>
                    <a:bodyPr/>
                    <a:lstStyle/>
                    <a:p>
                      <a:pPr algn="ctr" fontAlgn="b"/>
                      <a:r>
                        <a:rPr lang="en-ZA" sz="1800" u="none" strike="noStrike">
                          <a:effectLst/>
                        </a:rPr>
                        <a:t>BO-1</a:t>
                      </a:r>
                      <a:endParaRPr lang="en-ZA" sz="1800" b="0" i="0" u="none" strike="noStrike">
                        <a:solidFill>
                          <a:srgbClr val="000000"/>
                        </a:solidFill>
                        <a:effectLst/>
                        <a:latin typeface="Calibri" panose="020F0502020204030204" pitchFamily="34" charset="0"/>
                      </a:endParaRPr>
                    </a:p>
                  </a:txBody>
                  <a:tcPr marL="0" marR="0" marT="0" marB="0" anchor="b"/>
                </a:tc>
                <a:tc rowSpan="6">
                  <a:txBody>
                    <a:bodyPr/>
                    <a:lstStyle/>
                    <a:p>
                      <a:pPr algn="ctr" fontAlgn="b"/>
                      <a:r>
                        <a:rPr lang="en-ZA" sz="1800" u="none" strike="noStrike">
                          <a:effectLst/>
                        </a:rPr>
                        <a:t>G40A, G40C, G40D</a:t>
                      </a:r>
                      <a:endParaRPr lang="en-ZA" sz="1800" b="0" i="0" u="none" strike="noStrike">
                        <a:solidFill>
                          <a:srgbClr val="000000"/>
                        </a:solidFill>
                        <a:effectLst/>
                        <a:latin typeface="Calibri" panose="020F0502020204030204" pitchFamily="34" charset="0"/>
                      </a:endParaRPr>
                    </a:p>
                  </a:txBody>
                  <a:tcPr marL="0" marR="0" marT="0" marB="0" anchor="b"/>
                </a:tc>
                <a:tc rowSpan="2">
                  <a:txBody>
                    <a:bodyPr/>
                    <a:lstStyle/>
                    <a:p>
                      <a:pPr algn="r" fontAlgn="b"/>
                      <a:r>
                        <a:rPr lang="en-ZA" sz="1600" u="none" strike="noStrike" dirty="0" err="1">
                          <a:effectLst/>
                        </a:rPr>
                        <a:t>Bokkeveld</a:t>
                      </a:r>
                      <a:r>
                        <a:rPr lang="en-ZA" sz="1600" u="none" strike="noStrike" dirty="0">
                          <a:effectLst/>
                        </a:rPr>
                        <a:t> Group</a:t>
                      </a:r>
                      <a:endParaRPr lang="en-ZA" sz="1600" b="0" i="0" u="none" strike="noStrike" dirty="0">
                        <a:solidFill>
                          <a:srgbClr val="000000"/>
                        </a:solidFill>
                        <a:effectLst/>
                        <a:latin typeface="Calibri" panose="020F0502020204030204" pitchFamily="34" charset="0"/>
                      </a:endParaRPr>
                    </a:p>
                  </a:txBody>
                  <a:tcPr marL="0" marR="0" marT="0" marB="0" anchor="b"/>
                </a:tc>
                <a:tc rowSpan="6">
                  <a:txBody>
                    <a:bodyPr/>
                    <a:lstStyle/>
                    <a:p>
                      <a:pPr algn="l" fontAlgn="b"/>
                      <a:r>
                        <a:rPr lang="en-ZA" sz="1600" u="none" strike="noStrike" dirty="0">
                          <a:effectLst/>
                        </a:rPr>
                        <a:t>Quality</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800" u="none" strike="noStrike">
                          <a:effectLst/>
                        </a:rPr>
                        <a:t>Nutrients</a:t>
                      </a:r>
                      <a:endParaRPr lang="en-ZA" sz="1800" b="0" i="0" u="none" strike="noStrike">
                        <a:solidFill>
                          <a:srgbClr val="000000"/>
                        </a:solidFill>
                        <a:effectLst/>
                        <a:latin typeface="Calibri" panose="020F0502020204030204" pitchFamily="34" charset="0"/>
                      </a:endParaRPr>
                    </a:p>
                  </a:txBody>
                  <a:tcPr marL="0" marR="0" marT="0" marB="0" anchor="b"/>
                </a:tc>
                <a:tc rowSpan="6">
                  <a:txBody>
                    <a:bodyPr/>
                    <a:lstStyle/>
                    <a:p>
                      <a:pPr algn="l" fontAlgn="b"/>
                      <a:r>
                        <a:rPr lang="en-ZA" sz="1800" u="none" strike="noStrike" dirty="0">
                          <a:effectLst/>
                        </a:rPr>
                        <a:t>Groundwater should be fit for domestic use after treatment; and groundwater quality shall not show a deteriorating trend from natural background</a:t>
                      </a:r>
                      <a:endParaRPr lang="en-ZA" sz="18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800" u="none" strike="noStrike">
                          <a:effectLst/>
                        </a:rPr>
                        <a:t>NO</a:t>
                      </a:r>
                      <a:r>
                        <a:rPr lang="en-ZA" sz="1800" u="none" strike="noStrike" baseline="-25000">
                          <a:effectLst/>
                        </a:rPr>
                        <a:t>3</a:t>
                      </a:r>
                      <a:r>
                        <a:rPr lang="en-ZA" sz="1800" u="none" strike="noStrike">
                          <a:effectLst/>
                        </a:rPr>
                        <a:t>/NO</a:t>
                      </a:r>
                      <a:r>
                        <a:rPr lang="en-ZA" sz="1800" u="none" strike="noStrike" baseline="-25000">
                          <a:effectLst/>
                        </a:rPr>
                        <a:t>2</a:t>
                      </a:r>
                      <a:endParaRPr lang="en-ZA" sz="18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800" u="none" strike="noStrike" dirty="0" smtClean="0">
                          <a:solidFill>
                            <a:schemeClr val="accent6">
                              <a:lumMod val="50000"/>
                            </a:schemeClr>
                          </a:solidFill>
                          <a:effectLst/>
                        </a:rPr>
                        <a:t>3.6 </a:t>
                      </a:r>
                      <a:r>
                        <a:rPr lang="en-ZA" sz="1800" u="none" strike="noStrike" dirty="0">
                          <a:solidFill>
                            <a:schemeClr val="accent6">
                              <a:lumMod val="50000"/>
                            </a:schemeClr>
                          </a:solidFill>
                          <a:effectLst/>
                        </a:rPr>
                        <a:t>mg/l</a:t>
                      </a:r>
                      <a:endParaRPr lang="en-ZA" sz="1800" b="0" i="0" u="none" strike="noStrike" dirty="0">
                        <a:solidFill>
                          <a:schemeClr val="accent6">
                            <a:lumMod val="50000"/>
                          </a:schemeClr>
                        </a:solidFill>
                        <a:effectLst/>
                        <a:latin typeface="Calibri" panose="020F0502020204030204" pitchFamily="34" charset="0"/>
                      </a:endParaRPr>
                    </a:p>
                  </a:txBody>
                  <a:tcPr marL="0" marR="0" marT="0" marB="0" anchor="b"/>
                </a:tc>
              </a:tr>
              <a:tr h="506277">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b"/>
                      <a:r>
                        <a:rPr lang="en-ZA" sz="1800" u="none" strike="noStrike">
                          <a:effectLst/>
                        </a:rPr>
                        <a:t>Salts</a:t>
                      </a:r>
                      <a:endParaRPr lang="en-ZA" sz="1800" b="0" i="0" u="none" strike="noStrike">
                        <a:solidFill>
                          <a:srgbClr val="000000"/>
                        </a:solidFill>
                        <a:effectLst/>
                        <a:latin typeface="Calibri" panose="020F0502020204030204" pitchFamily="34" charset="0"/>
                      </a:endParaRPr>
                    </a:p>
                  </a:txBody>
                  <a:tcPr marL="0" marR="0" marT="0" marB="0" anchor="b"/>
                </a:tc>
                <a:tc vMerge="1">
                  <a:txBody>
                    <a:bodyPr/>
                    <a:lstStyle/>
                    <a:p>
                      <a:endParaRPr lang="en-ZA"/>
                    </a:p>
                  </a:txBody>
                  <a:tcPr/>
                </a:tc>
                <a:tc>
                  <a:txBody>
                    <a:bodyPr/>
                    <a:lstStyle/>
                    <a:p>
                      <a:pPr algn="l" fontAlgn="b"/>
                      <a:r>
                        <a:rPr lang="en-ZA" sz="1800" u="none" strike="noStrike">
                          <a:effectLst/>
                        </a:rPr>
                        <a:t>EC</a:t>
                      </a:r>
                      <a:endParaRPr lang="en-ZA" sz="18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800" u="none" strike="noStrike" dirty="0">
                          <a:solidFill>
                            <a:schemeClr val="accent6">
                              <a:lumMod val="50000"/>
                            </a:schemeClr>
                          </a:solidFill>
                          <a:effectLst/>
                        </a:rPr>
                        <a:t>589 </a:t>
                      </a:r>
                      <a:r>
                        <a:rPr lang="en-ZA" sz="1800" u="none" strike="noStrike" dirty="0" err="1">
                          <a:solidFill>
                            <a:schemeClr val="accent6">
                              <a:lumMod val="50000"/>
                            </a:schemeClr>
                          </a:solidFill>
                          <a:effectLst/>
                        </a:rPr>
                        <a:t>mS</a:t>
                      </a:r>
                      <a:r>
                        <a:rPr lang="en-ZA" sz="1800" u="none" strike="noStrike" dirty="0">
                          <a:solidFill>
                            <a:schemeClr val="accent6">
                              <a:lumMod val="50000"/>
                            </a:schemeClr>
                          </a:solidFill>
                          <a:effectLst/>
                        </a:rPr>
                        <a:t>/m</a:t>
                      </a:r>
                      <a:endParaRPr lang="en-ZA" sz="1800" b="0" i="0" u="none" strike="noStrike" dirty="0">
                        <a:solidFill>
                          <a:schemeClr val="accent6">
                            <a:lumMod val="50000"/>
                          </a:schemeClr>
                        </a:solidFill>
                        <a:effectLst/>
                        <a:latin typeface="Calibri" panose="020F0502020204030204" pitchFamily="34" charset="0"/>
                      </a:endParaRPr>
                    </a:p>
                  </a:txBody>
                  <a:tcPr marL="0" marR="0" marT="0" marB="0" anchor="b"/>
                </a:tc>
              </a:tr>
              <a:tr h="594702">
                <a:tc vMerge="1">
                  <a:txBody>
                    <a:bodyPr/>
                    <a:lstStyle/>
                    <a:p>
                      <a:endParaRPr lang="en-ZA"/>
                    </a:p>
                  </a:txBody>
                  <a:tcPr/>
                </a:tc>
                <a:tc vMerge="1">
                  <a:txBody>
                    <a:bodyPr/>
                    <a:lstStyle/>
                    <a:p>
                      <a:endParaRPr lang="en-ZA"/>
                    </a:p>
                  </a:txBody>
                  <a:tcPr/>
                </a:tc>
                <a:tc rowSpan="2">
                  <a:txBody>
                    <a:bodyPr/>
                    <a:lstStyle/>
                    <a:p>
                      <a:pPr algn="r" fontAlgn="b"/>
                      <a:r>
                        <a:rPr lang="en-ZA" sz="1600" u="none" strike="noStrike" dirty="0">
                          <a:effectLst/>
                        </a:rPr>
                        <a:t>Table Mountain Group</a:t>
                      </a:r>
                      <a:endParaRPr lang="en-ZA" sz="1600" b="0" i="0" u="none" strike="noStrike" dirty="0">
                        <a:solidFill>
                          <a:srgbClr val="000000"/>
                        </a:solidFill>
                        <a:effectLst/>
                        <a:latin typeface="Calibri" panose="020F0502020204030204" pitchFamily="34" charset="0"/>
                      </a:endParaRPr>
                    </a:p>
                  </a:txBody>
                  <a:tcPr marL="0" marR="0" marT="0" marB="0" anchor="b"/>
                </a:tc>
                <a:tc vMerge="1">
                  <a:txBody>
                    <a:bodyPr/>
                    <a:lstStyle/>
                    <a:p>
                      <a:endParaRPr lang="en-ZA"/>
                    </a:p>
                  </a:txBody>
                  <a:tcPr/>
                </a:tc>
                <a:tc>
                  <a:txBody>
                    <a:bodyPr/>
                    <a:lstStyle/>
                    <a:p>
                      <a:pPr algn="l" fontAlgn="b"/>
                      <a:r>
                        <a:rPr lang="en-ZA" sz="1800" u="none" strike="noStrike" dirty="0">
                          <a:effectLst/>
                        </a:rPr>
                        <a:t>Nutrients</a:t>
                      </a:r>
                      <a:endParaRPr lang="en-ZA" sz="1800" b="0" i="0" u="none" strike="noStrike" dirty="0">
                        <a:solidFill>
                          <a:srgbClr val="000000"/>
                        </a:solidFill>
                        <a:effectLst/>
                        <a:latin typeface="Calibri" panose="020F0502020204030204" pitchFamily="34" charset="0"/>
                      </a:endParaRPr>
                    </a:p>
                  </a:txBody>
                  <a:tcPr marL="0" marR="0" marT="0" marB="0" anchor="b"/>
                </a:tc>
                <a:tc vMerge="1">
                  <a:txBody>
                    <a:bodyPr/>
                    <a:lstStyle/>
                    <a:p>
                      <a:endParaRPr lang="en-ZA"/>
                    </a:p>
                  </a:txBody>
                  <a:tcPr/>
                </a:tc>
                <a:tc>
                  <a:txBody>
                    <a:bodyPr/>
                    <a:lstStyle/>
                    <a:p>
                      <a:pPr algn="l" fontAlgn="b"/>
                      <a:r>
                        <a:rPr lang="en-ZA" sz="1800" u="none" strike="noStrike" dirty="0">
                          <a:effectLst/>
                        </a:rPr>
                        <a:t>NO</a:t>
                      </a:r>
                      <a:r>
                        <a:rPr lang="en-ZA" sz="1800" u="none" strike="noStrike" baseline="-25000" dirty="0">
                          <a:effectLst/>
                        </a:rPr>
                        <a:t>3</a:t>
                      </a:r>
                      <a:r>
                        <a:rPr lang="en-ZA" sz="1800" u="none" strike="noStrike" dirty="0">
                          <a:effectLst/>
                        </a:rPr>
                        <a:t> (as N)</a:t>
                      </a:r>
                      <a:endParaRPr lang="en-ZA" sz="18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800" u="none" strike="noStrike" dirty="0" smtClean="0">
                          <a:solidFill>
                            <a:schemeClr val="accent6">
                              <a:lumMod val="50000"/>
                            </a:schemeClr>
                          </a:solidFill>
                          <a:effectLst/>
                        </a:rPr>
                        <a:t>3.8 </a:t>
                      </a:r>
                      <a:r>
                        <a:rPr lang="en-ZA" sz="1800" u="none" strike="noStrike" dirty="0">
                          <a:solidFill>
                            <a:schemeClr val="accent6">
                              <a:lumMod val="50000"/>
                            </a:schemeClr>
                          </a:solidFill>
                          <a:effectLst/>
                        </a:rPr>
                        <a:t>mg/l</a:t>
                      </a:r>
                      <a:endParaRPr lang="en-ZA" sz="1800" b="0" i="0" u="none" strike="noStrike" dirty="0">
                        <a:solidFill>
                          <a:schemeClr val="accent6">
                            <a:lumMod val="50000"/>
                          </a:schemeClr>
                        </a:solidFill>
                        <a:effectLst/>
                        <a:latin typeface="Calibri" panose="020F0502020204030204" pitchFamily="34" charset="0"/>
                      </a:endParaRPr>
                    </a:p>
                  </a:txBody>
                  <a:tcPr marL="0" marR="0" marT="0" marB="0" anchor="b"/>
                </a:tc>
              </a:tr>
              <a:tr h="506277">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b"/>
                      <a:r>
                        <a:rPr lang="en-ZA" sz="1800" u="none" strike="noStrike" dirty="0">
                          <a:effectLst/>
                        </a:rPr>
                        <a:t>Salts</a:t>
                      </a:r>
                      <a:endParaRPr lang="en-ZA" sz="1800" b="0" i="0" u="none" strike="noStrike" dirty="0">
                        <a:solidFill>
                          <a:srgbClr val="000000"/>
                        </a:solidFill>
                        <a:effectLst/>
                        <a:latin typeface="Calibri" panose="020F0502020204030204" pitchFamily="34" charset="0"/>
                      </a:endParaRPr>
                    </a:p>
                  </a:txBody>
                  <a:tcPr marL="0" marR="0" marT="0" marB="0" anchor="b"/>
                </a:tc>
                <a:tc vMerge="1">
                  <a:txBody>
                    <a:bodyPr/>
                    <a:lstStyle/>
                    <a:p>
                      <a:endParaRPr lang="en-ZA"/>
                    </a:p>
                  </a:txBody>
                  <a:tcPr/>
                </a:tc>
                <a:tc>
                  <a:txBody>
                    <a:bodyPr/>
                    <a:lstStyle/>
                    <a:p>
                      <a:pPr algn="l" fontAlgn="b"/>
                      <a:r>
                        <a:rPr lang="en-ZA" sz="1800" u="none" strike="noStrike">
                          <a:effectLst/>
                        </a:rPr>
                        <a:t>EC</a:t>
                      </a:r>
                      <a:endParaRPr lang="en-ZA" sz="18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800" u="none" strike="noStrike" dirty="0">
                          <a:solidFill>
                            <a:schemeClr val="accent6">
                              <a:lumMod val="50000"/>
                            </a:schemeClr>
                          </a:solidFill>
                          <a:effectLst/>
                        </a:rPr>
                        <a:t>117 </a:t>
                      </a:r>
                      <a:r>
                        <a:rPr lang="en-ZA" sz="1800" u="none" strike="noStrike" dirty="0" err="1">
                          <a:solidFill>
                            <a:schemeClr val="accent6">
                              <a:lumMod val="50000"/>
                            </a:schemeClr>
                          </a:solidFill>
                          <a:effectLst/>
                        </a:rPr>
                        <a:t>mS</a:t>
                      </a:r>
                      <a:r>
                        <a:rPr lang="en-ZA" sz="1800" u="none" strike="noStrike" dirty="0">
                          <a:solidFill>
                            <a:schemeClr val="accent6">
                              <a:lumMod val="50000"/>
                            </a:schemeClr>
                          </a:solidFill>
                          <a:effectLst/>
                        </a:rPr>
                        <a:t>/m</a:t>
                      </a:r>
                      <a:endParaRPr lang="en-ZA" sz="1800" b="0" i="0" u="none" strike="noStrike" dirty="0">
                        <a:solidFill>
                          <a:schemeClr val="accent6">
                            <a:lumMod val="50000"/>
                          </a:schemeClr>
                        </a:solidFill>
                        <a:effectLst/>
                        <a:latin typeface="Calibri" panose="020F0502020204030204" pitchFamily="34" charset="0"/>
                      </a:endParaRPr>
                    </a:p>
                  </a:txBody>
                  <a:tcPr marL="0" marR="0" marT="0" marB="0" anchor="b"/>
                </a:tc>
              </a:tr>
              <a:tr h="915457">
                <a:tc vMerge="1">
                  <a:txBody>
                    <a:bodyPr/>
                    <a:lstStyle/>
                    <a:p>
                      <a:endParaRPr lang="en-ZA"/>
                    </a:p>
                  </a:txBody>
                  <a:tcPr/>
                </a:tc>
                <a:tc vMerge="1">
                  <a:txBody>
                    <a:bodyPr/>
                    <a:lstStyle/>
                    <a:p>
                      <a:endParaRPr lang="en-ZA"/>
                    </a:p>
                  </a:txBody>
                  <a:tcPr/>
                </a:tc>
                <a:tc>
                  <a:txBody>
                    <a:bodyPr/>
                    <a:lstStyle/>
                    <a:p>
                      <a:pPr algn="r" fontAlgn="b"/>
                      <a:r>
                        <a:rPr lang="en-ZA" sz="1600" u="none" strike="noStrike" dirty="0">
                          <a:effectLst/>
                        </a:rPr>
                        <a:t>All</a:t>
                      </a:r>
                      <a:endParaRPr lang="en-ZA" sz="1600" b="0" i="0" u="none" strike="noStrike" dirty="0">
                        <a:solidFill>
                          <a:srgbClr val="000000"/>
                        </a:solidFill>
                        <a:effectLst/>
                        <a:latin typeface="Calibri" panose="020F0502020204030204" pitchFamily="34" charset="0"/>
                      </a:endParaRPr>
                    </a:p>
                  </a:txBody>
                  <a:tcPr marL="0" marR="0" marT="0" marB="0" anchor="b"/>
                </a:tc>
                <a:tc vMerge="1">
                  <a:txBody>
                    <a:bodyPr/>
                    <a:lstStyle/>
                    <a:p>
                      <a:endParaRPr lang="en-ZA"/>
                    </a:p>
                  </a:txBody>
                  <a:tcPr/>
                </a:tc>
                <a:tc>
                  <a:txBody>
                    <a:bodyPr/>
                    <a:lstStyle/>
                    <a:p>
                      <a:pPr algn="l" fontAlgn="b"/>
                      <a:r>
                        <a:rPr lang="en-ZA" sz="1800" u="none" strike="noStrike" dirty="0">
                          <a:effectLst/>
                        </a:rPr>
                        <a:t>Pathogens</a:t>
                      </a:r>
                      <a:endParaRPr lang="en-ZA" sz="1800" b="0" i="0" u="none" strike="noStrike" dirty="0">
                        <a:solidFill>
                          <a:srgbClr val="000000"/>
                        </a:solidFill>
                        <a:effectLst/>
                        <a:latin typeface="Calibri" panose="020F0502020204030204" pitchFamily="34" charset="0"/>
                      </a:endParaRPr>
                    </a:p>
                  </a:txBody>
                  <a:tcPr marL="0" marR="0" marT="0" marB="0" anchor="b"/>
                </a:tc>
                <a:tc vMerge="1">
                  <a:txBody>
                    <a:bodyPr/>
                    <a:lstStyle/>
                    <a:p>
                      <a:endParaRPr lang="en-ZA"/>
                    </a:p>
                  </a:txBody>
                  <a:tcPr/>
                </a:tc>
                <a:tc>
                  <a:txBody>
                    <a:bodyPr/>
                    <a:lstStyle/>
                    <a:p>
                      <a:pPr algn="l" fontAlgn="b"/>
                      <a:r>
                        <a:rPr lang="en-ZA" sz="1800" u="none" strike="noStrike">
                          <a:effectLst/>
                        </a:rPr>
                        <a:t>E-coli</a:t>
                      </a:r>
                      <a:endParaRPr lang="en-ZA" sz="18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800" u="none" strike="noStrike">
                          <a:effectLst/>
                        </a:rPr>
                        <a:t>0 counts / 100 ml</a:t>
                      </a:r>
                      <a:endParaRPr lang="en-ZA" sz="1800" b="0" i="0" u="none" strike="noStrike">
                        <a:solidFill>
                          <a:srgbClr val="000000"/>
                        </a:solidFill>
                        <a:effectLst/>
                        <a:latin typeface="Calibri" panose="020F0502020204030204" pitchFamily="34" charset="0"/>
                      </a:endParaRPr>
                    </a:p>
                  </a:txBody>
                  <a:tcPr marL="0" marR="0" marT="0" marB="0" anchor="b"/>
                </a:tc>
              </a:tr>
              <a:tr h="915457">
                <a:tc vMerge="1">
                  <a:txBody>
                    <a:bodyPr/>
                    <a:lstStyle/>
                    <a:p>
                      <a:endParaRPr lang="en-ZA"/>
                    </a:p>
                  </a:txBody>
                  <a:tcPr/>
                </a:tc>
                <a:tc vMerge="1">
                  <a:txBody>
                    <a:bodyPr/>
                    <a:lstStyle/>
                    <a:p>
                      <a:endParaRPr lang="en-ZA"/>
                    </a:p>
                  </a:txBody>
                  <a:tcPr/>
                </a:tc>
                <a:tc>
                  <a:txBody>
                    <a:bodyPr/>
                    <a:lstStyle/>
                    <a:p>
                      <a:pPr algn="r" fontAlgn="b"/>
                      <a:r>
                        <a:rPr lang="en-ZA" sz="1600" u="none" strike="noStrike" dirty="0">
                          <a:effectLst/>
                        </a:rPr>
                        <a:t>All</a:t>
                      </a:r>
                      <a:endParaRPr lang="en-ZA" sz="1600" b="0" i="0" u="none" strike="noStrike" dirty="0">
                        <a:solidFill>
                          <a:srgbClr val="000000"/>
                        </a:solidFill>
                        <a:effectLst/>
                        <a:latin typeface="Calibri" panose="020F0502020204030204" pitchFamily="34" charset="0"/>
                      </a:endParaRPr>
                    </a:p>
                  </a:txBody>
                  <a:tcPr marL="0" marR="0" marT="0" marB="0" anchor="b"/>
                </a:tc>
                <a:tc vMerge="1">
                  <a:txBody>
                    <a:bodyPr/>
                    <a:lstStyle/>
                    <a:p>
                      <a:endParaRPr lang="en-ZA"/>
                    </a:p>
                  </a:txBody>
                  <a:tcPr/>
                </a:tc>
                <a:tc>
                  <a:txBody>
                    <a:bodyPr/>
                    <a:lstStyle/>
                    <a:p>
                      <a:pPr algn="l" fontAlgn="b"/>
                      <a:r>
                        <a:rPr lang="en-ZA" sz="1800" u="none" strike="noStrike">
                          <a:effectLst/>
                        </a:rPr>
                        <a:t>Pathogens</a:t>
                      </a:r>
                      <a:endParaRPr lang="en-ZA" sz="1800" b="0" i="0" u="none" strike="noStrike">
                        <a:solidFill>
                          <a:srgbClr val="000000"/>
                        </a:solidFill>
                        <a:effectLst/>
                        <a:latin typeface="Calibri" panose="020F0502020204030204" pitchFamily="34" charset="0"/>
                      </a:endParaRPr>
                    </a:p>
                  </a:txBody>
                  <a:tcPr marL="0" marR="0" marT="0" marB="0" anchor="b"/>
                </a:tc>
                <a:tc vMerge="1">
                  <a:txBody>
                    <a:bodyPr/>
                    <a:lstStyle/>
                    <a:p>
                      <a:endParaRPr lang="en-ZA"/>
                    </a:p>
                  </a:txBody>
                  <a:tcPr/>
                </a:tc>
                <a:tc>
                  <a:txBody>
                    <a:bodyPr/>
                    <a:lstStyle/>
                    <a:p>
                      <a:pPr algn="l" fontAlgn="b"/>
                      <a:r>
                        <a:rPr lang="en-ZA" sz="1800" u="none" strike="noStrike" dirty="0">
                          <a:effectLst/>
                        </a:rPr>
                        <a:t>Total Coliform</a:t>
                      </a:r>
                      <a:endParaRPr lang="en-ZA" sz="18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800" u="none" strike="noStrike" dirty="0">
                          <a:effectLst/>
                        </a:rPr>
                        <a:t>10 counts / 100ml</a:t>
                      </a:r>
                      <a:endParaRPr lang="en-ZA" sz="1800" b="0" i="0" u="none" strike="noStrike" dirty="0">
                        <a:solidFill>
                          <a:srgbClr val="000000"/>
                        </a:solidFill>
                        <a:effectLst/>
                        <a:latin typeface="Calibri" panose="020F0502020204030204" pitchFamily="34" charset="0"/>
                      </a:endParaRPr>
                    </a:p>
                  </a:txBody>
                  <a:tcPr marL="0" marR="0" marT="0" marB="0" anchor="b"/>
                </a:tc>
              </a:tr>
            </a:tbl>
          </a:graphicData>
        </a:graphic>
      </p:graphicFrame>
    </p:spTree>
    <p:extLst>
      <p:ext uri="{BB962C8B-B14F-4D97-AF65-F5344CB8AC3E}">
        <p14:creationId xmlns:p14="http://schemas.microsoft.com/office/powerpoint/2010/main" val="14947570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BB-8</a:t>
            </a:r>
            <a:endParaRPr lang="en-ZA"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943913"/>
            <a:ext cx="8364583" cy="5914087"/>
          </a:xfrm>
        </p:spPr>
      </p:pic>
    </p:spTree>
    <p:extLst>
      <p:ext uri="{BB962C8B-B14F-4D97-AF65-F5344CB8AC3E}">
        <p14:creationId xmlns:p14="http://schemas.microsoft.com/office/powerpoint/2010/main" val="26004275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875555232"/>
              </p:ext>
            </p:extLst>
          </p:nvPr>
        </p:nvGraphicFramePr>
        <p:xfrm>
          <a:off x="169818" y="1248295"/>
          <a:ext cx="8878389" cy="5490259"/>
        </p:xfrm>
        <a:graphic>
          <a:graphicData uri="http://schemas.openxmlformats.org/drawingml/2006/table">
            <a:tbl>
              <a:tblPr>
                <a:tableStyleId>{5C22544A-7EE6-4342-B048-85BDC9FD1C3A}</a:tableStyleId>
              </a:tblPr>
              <a:tblGrid>
                <a:gridCol w="492033"/>
                <a:gridCol w="557349"/>
                <a:gridCol w="766354"/>
                <a:gridCol w="914400"/>
                <a:gridCol w="1010195"/>
                <a:gridCol w="2463396"/>
                <a:gridCol w="1894552"/>
                <a:gridCol w="780110"/>
              </a:tblGrid>
              <a:tr h="398170">
                <a:tc>
                  <a:txBody>
                    <a:bodyPr/>
                    <a:lstStyle/>
                    <a:p>
                      <a:pPr algn="l" fontAlgn="b"/>
                      <a:r>
                        <a:rPr lang="en-ZA" sz="1400" b="1" u="none" strike="noStrike" dirty="0">
                          <a:effectLst/>
                        </a:rPr>
                        <a:t>GRU</a:t>
                      </a:r>
                      <a:endParaRPr lang="en-ZA" sz="14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400" b="1" u="none" strike="noStrike" dirty="0" err="1">
                          <a:effectLst/>
                        </a:rPr>
                        <a:t>Quat</a:t>
                      </a:r>
                      <a:r>
                        <a:rPr lang="en-ZA" sz="1400" b="1" u="none" strike="noStrike" dirty="0">
                          <a:effectLst/>
                        </a:rPr>
                        <a:t>(s)</a:t>
                      </a:r>
                      <a:endParaRPr lang="en-ZA" sz="14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400" b="1" u="none" strike="noStrike" dirty="0">
                          <a:effectLst/>
                        </a:rPr>
                        <a:t>Aquifer</a:t>
                      </a:r>
                      <a:endParaRPr lang="en-ZA" sz="14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400" b="1" u="none" strike="noStrike">
                          <a:effectLst/>
                        </a:rPr>
                        <a:t>Component</a:t>
                      </a:r>
                      <a:endParaRPr lang="en-ZA" sz="14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400" b="1" u="none" strike="noStrike" dirty="0">
                          <a:effectLst/>
                        </a:rPr>
                        <a:t>Sub-Component</a:t>
                      </a:r>
                      <a:endParaRPr lang="en-ZA" sz="14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400" b="1" u="none" strike="noStrike" dirty="0">
                          <a:effectLst/>
                        </a:rPr>
                        <a:t>RQO Description (narrative)</a:t>
                      </a:r>
                      <a:endParaRPr lang="en-ZA" sz="14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400" b="1" u="none" strike="noStrike">
                          <a:effectLst/>
                        </a:rPr>
                        <a:t>Indicator</a:t>
                      </a:r>
                      <a:endParaRPr lang="en-ZA" sz="14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400" b="1" u="none" strike="noStrike" dirty="0">
                          <a:effectLst/>
                        </a:rPr>
                        <a:t>Numerical Value</a:t>
                      </a:r>
                      <a:endParaRPr lang="en-ZA" sz="1400" b="1" i="0" u="none" strike="noStrike" dirty="0">
                        <a:solidFill>
                          <a:srgbClr val="000000"/>
                        </a:solidFill>
                        <a:effectLst/>
                        <a:latin typeface="Calibri" panose="020F0502020204030204" pitchFamily="34" charset="0"/>
                      </a:endParaRPr>
                    </a:p>
                  </a:txBody>
                  <a:tcPr marL="0" marR="0" marT="0" marB="0" anchor="b"/>
                </a:tc>
              </a:tr>
              <a:tr h="995424">
                <a:tc rowSpan="5">
                  <a:txBody>
                    <a:bodyPr/>
                    <a:lstStyle/>
                    <a:p>
                      <a:pPr algn="ctr" fontAlgn="b"/>
                      <a:r>
                        <a:rPr lang="en-ZA" sz="1400" u="none" strike="noStrike" dirty="0">
                          <a:effectLst/>
                        </a:rPr>
                        <a:t>BB-8</a:t>
                      </a:r>
                      <a:endParaRPr lang="en-ZA" sz="1400" b="0" i="0" u="none" strike="noStrike" dirty="0">
                        <a:solidFill>
                          <a:srgbClr val="000000"/>
                        </a:solidFill>
                        <a:effectLst/>
                        <a:latin typeface="Calibri" panose="020F0502020204030204" pitchFamily="34" charset="0"/>
                      </a:endParaRPr>
                    </a:p>
                  </a:txBody>
                  <a:tcPr marL="0" marR="0" marT="0" marB="0" anchor="b"/>
                </a:tc>
                <a:tc rowSpan="5">
                  <a:txBody>
                    <a:bodyPr/>
                    <a:lstStyle/>
                    <a:p>
                      <a:pPr algn="ctr" fontAlgn="b"/>
                      <a:r>
                        <a:rPr lang="en-ZA" sz="1400" u="none" strike="noStrike" dirty="0">
                          <a:effectLst/>
                        </a:rPr>
                        <a:t> H70K </a:t>
                      </a:r>
                      <a:endParaRPr lang="en-ZA" sz="14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ZA" sz="1400" u="none" strike="noStrike" dirty="0">
                          <a:effectLst/>
                        </a:rPr>
                        <a:t>All</a:t>
                      </a:r>
                      <a:endParaRPr lang="en-Z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dirty="0">
                          <a:effectLst/>
                        </a:rPr>
                        <a:t>Available Yield</a:t>
                      </a:r>
                      <a:endParaRPr lang="en-Z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a:effectLst/>
                        </a:rPr>
                        <a:t>Abstraction</a:t>
                      </a:r>
                      <a:endParaRPr lang="en-ZA" sz="1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dirty="0">
                          <a:effectLst/>
                        </a:rPr>
                        <a:t>Groundwater use should be sustainable for all users and the environment</a:t>
                      </a:r>
                      <a:endParaRPr lang="en-Z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dirty="0">
                          <a:effectLst/>
                        </a:rPr>
                        <a:t>Water level recovers from abstraction impact during wet season, under consideration of climate change and drought cycles.</a:t>
                      </a:r>
                      <a:endParaRPr lang="en-Z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dirty="0">
                          <a:effectLst/>
                        </a:rPr>
                        <a:t>n/a</a:t>
                      </a:r>
                      <a:endParaRPr lang="en-ZA" sz="1400" b="0" i="0" u="none" strike="noStrike" dirty="0">
                        <a:solidFill>
                          <a:srgbClr val="000000"/>
                        </a:solidFill>
                        <a:effectLst/>
                        <a:latin typeface="Calibri" panose="020F0502020204030204" pitchFamily="34" charset="0"/>
                      </a:endParaRPr>
                    </a:p>
                  </a:txBody>
                  <a:tcPr marL="0" marR="0" marT="0" marB="0" anchor="b"/>
                </a:tc>
              </a:tr>
              <a:tr h="796339">
                <a:tc vMerge="1">
                  <a:txBody>
                    <a:bodyPr/>
                    <a:lstStyle/>
                    <a:p>
                      <a:endParaRPr lang="en-ZA"/>
                    </a:p>
                  </a:txBody>
                  <a:tcPr/>
                </a:tc>
                <a:tc vMerge="1">
                  <a:txBody>
                    <a:bodyPr/>
                    <a:lstStyle/>
                    <a:p>
                      <a:endParaRPr lang="en-ZA"/>
                    </a:p>
                  </a:txBody>
                  <a:tcPr/>
                </a:tc>
                <a:tc>
                  <a:txBody>
                    <a:bodyPr/>
                    <a:lstStyle/>
                    <a:p>
                      <a:pPr algn="r" fontAlgn="b"/>
                      <a:r>
                        <a:rPr lang="en-ZA" sz="1400" u="none" strike="noStrike" dirty="0">
                          <a:effectLst/>
                        </a:rPr>
                        <a:t>All</a:t>
                      </a:r>
                      <a:endParaRPr lang="en-Z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dirty="0">
                          <a:effectLst/>
                        </a:rPr>
                        <a:t>Available Yield (and quality)</a:t>
                      </a:r>
                      <a:endParaRPr lang="en-Z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dirty="0">
                          <a:effectLst/>
                        </a:rPr>
                        <a:t>Groundwater level</a:t>
                      </a:r>
                      <a:endParaRPr lang="en-Z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a:effectLst/>
                        </a:rPr>
                        <a:t>Minimum water level in abstraction boreholes within 2.5km from the ocean to avoid saline intrusion</a:t>
                      </a:r>
                      <a:endParaRPr lang="en-ZA" sz="1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a:effectLst/>
                        </a:rPr>
                        <a:t>Water level</a:t>
                      </a:r>
                      <a:endParaRPr lang="en-ZA" sz="1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a:effectLst/>
                        </a:rPr>
                        <a:t>1 mamsl</a:t>
                      </a:r>
                      <a:endParaRPr lang="en-ZA" sz="1400" b="0" i="0" u="none" strike="noStrike">
                        <a:solidFill>
                          <a:srgbClr val="000000"/>
                        </a:solidFill>
                        <a:effectLst/>
                        <a:latin typeface="Calibri" panose="020F0502020204030204" pitchFamily="34" charset="0"/>
                      </a:endParaRPr>
                    </a:p>
                  </a:txBody>
                  <a:tcPr marL="0" marR="0" marT="0" marB="0" anchor="b"/>
                </a:tc>
              </a:tr>
              <a:tr h="597254">
                <a:tc vMerge="1">
                  <a:txBody>
                    <a:bodyPr/>
                    <a:lstStyle/>
                    <a:p>
                      <a:endParaRPr lang="en-ZA"/>
                    </a:p>
                  </a:txBody>
                  <a:tcPr/>
                </a:tc>
                <a:tc vMerge="1">
                  <a:txBody>
                    <a:bodyPr/>
                    <a:lstStyle/>
                    <a:p>
                      <a:endParaRPr lang="en-ZA"/>
                    </a:p>
                  </a:txBody>
                  <a:tcPr/>
                </a:tc>
                <a:tc>
                  <a:txBody>
                    <a:bodyPr/>
                    <a:lstStyle/>
                    <a:p>
                      <a:pPr algn="r" fontAlgn="b"/>
                      <a:r>
                        <a:rPr lang="en-ZA" sz="1400" u="none" strike="noStrike">
                          <a:effectLst/>
                        </a:rPr>
                        <a:t>Superficial aquifers</a:t>
                      </a:r>
                      <a:endParaRPr lang="en-ZA" sz="1400" b="0" i="0" u="none" strike="noStrike">
                        <a:solidFill>
                          <a:srgbClr val="000000"/>
                        </a:solidFill>
                        <a:effectLst/>
                        <a:latin typeface="Calibri" panose="020F0502020204030204" pitchFamily="34" charset="0"/>
                      </a:endParaRPr>
                    </a:p>
                  </a:txBody>
                  <a:tcPr marL="0" marR="0" marT="0" marB="0" anchor="b"/>
                </a:tc>
                <a:tc rowSpan="3">
                  <a:txBody>
                    <a:bodyPr/>
                    <a:lstStyle/>
                    <a:p>
                      <a:pPr algn="l" fontAlgn="b"/>
                      <a:r>
                        <a:rPr lang="en-ZA" sz="1400" u="none" strike="noStrike">
                          <a:effectLst/>
                        </a:rPr>
                        <a:t>Quantity</a:t>
                      </a:r>
                      <a:endParaRPr lang="en-ZA" sz="1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dirty="0">
                          <a:effectLst/>
                        </a:rPr>
                        <a:t>Discharge</a:t>
                      </a:r>
                      <a:endParaRPr lang="en-Z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dirty="0">
                          <a:effectLst/>
                        </a:rPr>
                        <a:t>The natural gradient between groundwater and surface water should be maintained</a:t>
                      </a:r>
                      <a:endParaRPr lang="en-Z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dirty="0">
                          <a:effectLst/>
                        </a:rPr>
                        <a:t>Relative water levels between groundwater and </a:t>
                      </a:r>
                      <a:r>
                        <a:rPr lang="en-ZA" sz="1400" u="none" strike="noStrike" dirty="0" err="1">
                          <a:effectLst/>
                        </a:rPr>
                        <a:t>suface</a:t>
                      </a:r>
                      <a:r>
                        <a:rPr lang="en-ZA" sz="1400" u="none" strike="noStrike" dirty="0">
                          <a:effectLst/>
                        </a:rPr>
                        <a:t> water (in </a:t>
                      </a:r>
                      <a:r>
                        <a:rPr lang="en-ZA" sz="1400" u="none" strike="noStrike" dirty="0" err="1">
                          <a:effectLst/>
                        </a:rPr>
                        <a:t>mamsl</a:t>
                      </a:r>
                      <a:r>
                        <a:rPr lang="en-ZA" sz="1400" u="none" strike="noStrike" dirty="0">
                          <a:effectLst/>
                        </a:rPr>
                        <a:t>)</a:t>
                      </a:r>
                      <a:endParaRPr lang="en-Z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a:effectLst/>
                        </a:rPr>
                        <a:t>n/a</a:t>
                      </a:r>
                      <a:endParaRPr lang="en-ZA" sz="1400" b="0" i="0" u="none" strike="noStrike">
                        <a:solidFill>
                          <a:srgbClr val="000000"/>
                        </a:solidFill>
                        <a:effectLst/>
                        <a:latin typeface="Calibri" panose="020F0502020204030204" pitchFamily="34" charset="0"/>
                      </a:endParaRPr>
                    </a:p>
                  </a:txBody>
                  <a:tcPr marL="0" marR="0" marT="0" marB="0" anchor="b"/>
                </a:tc>
              </a:tr>
              <a:tr h="1194509">
                <a:tc vMerge="1">
                  <a:txBody>
                    <a:bodyPr/>
                    <a:lstStyle/>
                    <a:p>
                      <a:endParaRPr lang="en-ZA"/>
                    </a:p>
                  </a:txBody>
                  <a:tcPr/>
                </a:tc>
                <a:tc vMerge="1">
                  <a:txBody>
                    <a:bodyPr/>
                    <a:lstStyle/>
                    <a:p>
                      <a:endParaRPr lang="en-ZA"/>
                    </a:p>
                  </a:txBody>
                  <a:tcPr/>
                </a:tc>
                <a:tc>
                  <a:txBody>
                    <a:bodyPr/>
                    <a:lstStyle/>
                    <a:p>
                      <a:pPr algn="r" fontAlgn="b"/>
                      <a:r>
                        <a:rPr lang="en-ZA" sz="1400" u="none" strike="noStrike">
                          <a:effectLst/>
                        </a:rPr>
                        <a:t>All</a:t>
                      </a:r>
                      <a:endParaRPr lang="en-ZA" sz="1400" b="0" i="0" u="none" strike="noStrike">
                        <a:solidFill>
                          <a:srgbClr val="000000"/>
                        </a:solidFill>
                        <a:effectLst/>
                        <a:latin typeface="Calibri" panose="020F0502020204030204" pitchFamily="34" charset="0"/>
                      </a:endParaRPr>
                    </a:p>
                  </a:txBody>
                  <a:tcPr marL="0" marR="0" marT="0" marB="0" anchor="b"/>
                </a:tc>
                <a:tc vMerge="1">
                  <a:txBody>
                    <a:bodyPr/>
                    <a:lstStyle/>
                    <a:p>
                      <a:endParaRPr lang="en-ZA"/>
                    </a:p>
                  </a:txBody>
                  <a:tcPr/>
                </a:tc>
                <a:tc>
                  <a:txBody>
                    <a:bodyPr/>
                    <a:lstStyle/>
                    <a:p>
                      <a:pPr algn="l" fontAlgn="b"/>
                      <a:r>
                        <a:rPr lang="en-ZA" sz="1400" u="none" strike="noStrike" dirty="0">
                          <a:effectLst/>
                        </a:rPr>
                        <a:t>Discharge</a:t>
                      </a:r>
                      <a:endParaRPr lang="en-Z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dirty="0">
                          <a:effectLst/>
                        </a:rPr>
                        <a:t>No groundwater abstraction around</a:t>
                      </a:r>
                      <a:br>
                        <a:rPr lang="en-ZA" sz="1400" u="none" strike="noStrike" dirty="0">
                          <a:effectLst/>
                        </a:rPr>
                      </a:br>
                      <a:r>
                        <a:rPr lang="en-ZA" sz="1400" u="none" strike="noStrike" dirty="0">
                          <a:effectLst/>
                        </a:rPr>
                        <a:t>wetland and river FEPAs in</a:t>
                      </a:r>
                      <a:br>
                        <a:rPr lang="en-ZA" sz="1400" u="none" strike="noStrike" dirty="0">
                          <a:effectLst/>
                        </a:rPr>
                      </a:br>
                      <a:r>
                        <a:rPr lang="en-ZA" sz="1400" u="none" strike="noStrike" dirty="0">
                          <a:effectLst/>
                        </a:rPr>
                        <a:t>accordance with the implementation</a:t>
                      </a:r>
                      <a:br>
                        <a:rPr lang="en-ZA" sz="1400" u="none" strike="noStrike" dirty="0">
                          <a:effectLst/>
                        </a:rPr>
                      </a:br>
                      <a:r>
                        <a:rPr lang="en-ZA" sz="1400" u="none" strike="noStrike" dirty="0">
                          <a:effectLst/>
                        </a:rPr>
                        <a:t>manual for FEPAs.</a:t>
                      </a:r>
                      <a:endParaRPr lang="en-Z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dirty="0">
                          <a:effectLst/>
                        </a:rPr>
                        <a:t>Buffer zones</a:t>
                      </a:r>
                      <a:endParaRPr lang="en-Z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dirty="0">
                          <a:effectLst/>
                        </a:rPr>
                        <a:t>250m</a:t>
                      </a:r>
                      <a:endParaRPr lang="en-ZA" sz="1400" b="0" i="0" u="none" strike="noStrike" dirty="0">
                        <a:solidFill>
                          <a:srgbClr val="000000"/>
                        </a:solidFill>
                        <a:effectLst/>
                        <a:latin typeface="Calibri" panose="020F0502020204030204" pitchFamily="34" charset="0"/>
                      </a:endParaRPr>
                    </a:p>
                  </a:txBody>
                  <a:tcPr marL="0" marR="0" marT="0" marB="0" anchor="b"/>
                </a:tc>
              </a:tr>
              <a:tr h="796339">
                <a:tc vMerge="1">
                  <a:txBody>
                    <a:bodyPr/>
                    <a:lstStyle/>
                    <a:p>
                      <a:endParaRPr lang="en-ZA"/>
                    </a:p>
                  </a:txBody>
                  <a:tcPr/>
                </a:tc>
                <a:tc vMerge="1">
                  <a:txBody>
                    <a:bodyPr/>
                    <a:lstStyle/>
                    <a:p>
                      <a:endParaRPr lang="en-ZA"/>
                    </a:p>
                  </a:txBody>
                  <a:tcPr/>
                </a:tc>
                <a:tc>
                  <a:txBody>
                    <a:bodyPr/>
                    <a:lstStyle/>
                    <a:p>
                      <a:pPr algn="r" fontAlgn="b"/>
                      <a:r>
                        <a:rPr lang="en-ZA" sz="1400" u="none" strike="noStrike">
                          <a:effectLst/>
                        </a:rPr>
                        <a:t>All</a:t>
                      </a:r>
                      <a:endParaRPr lang="en-ZA" sz="1400" b="0" i="0" u="none" strike="noStrike">
                        <a:solidFill>
                          <a:srgbClr val="000000"/>
                        </a:solidFill>
                        <a:effectLst/>
                        <a:latin typeface="Calibri" panose="020F0502020204030204" pitchFamily="34" charset="0"/>
                      </a:endParaRPr>
                    </a:p>
                  </a:txBody>
                  <a:tcPr marL="0" marR="0" marT="0" marB="0" anchor="b"/>
                </a:tc>
                <a:tc vMerge="1">
                  <a:txBody>
                    <a:bodyPr/>
                    <a:lstStyle/>
                    <a:p>
                      <a:endParaRPr lang="en-ZA"/>
                    </a:p>
                  </a:txBody>
                  <a:tcPr/>
                </a:tc>
                <a:tc>
                  <a:txBody>
                    <a:bodyPr/>
                    <a:lstStyle/>
                    <a:p>
                      <a:pPr algn="l" fontAlgn="b"/>
                      <a:r>
                        <a:rPr lang="en-ZA" sz="1400" u="none" strike="noStrike">
                          <a:effectLst/>
                        </a:rPr>
                        <a:t>Low flow in river</a:t>
                      </a:r>
                      <a:endParaRPr lang="en-ZA" sz="1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a:effectLst/>
                        </a:rPr>
                        <a:t>Compliance to the low flow requirements in the river, as per surface water RQO requirement</a:t>
                      </a:r>
                      <a:endParaRPr lang="en-ZA" sz="1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dirty="0">
                          <a:effectLst/>
                        </a:rPr>
                        <a:t>Compliance with the </a:t>
                      </a:r>
                      <a:r>
                        <a:rPr lang="en-ZA" sz="1400" u="none" strike="noStrike" dirty="0" err="1">
                          <a:effectLst/>
                        </a:rPr>
                        <a:t>lowflow</a:t>
                      </a:r>
                      <a:r>
                        <a:rPr lang="en-ZA" sz="1400" u="none" strike="noStrike" dirty="0">
                          <a:effectLst/>
                        </a:rPr>
                        <a:t> requirements in the river </a:t>
                      </a:r>
                      <a:endParaRPr lang="en-Z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dirty="0">
                          <a:effectLst/>
                        </a:rPr>
                        <a:t>See section 3.1</a:t>
                      </a:r>
                      <a:endParaRPr lang="en-ZA" sz="1400" b="0" i="0" u="none" strike="noStrike" dirty="0">
                        <a:solidFill>
                          <a:srgbClr val="000000"/>
                        </a:solidFill>
                        <a:effectLst/>
                        <a:latin typeface="Calibri" panose="020F0502020204030204" pitchFamily="34" charset="0"/>
                      </a:endParaRPr>
                    </a:p>
                  </a:txBody>
                  <a:tcPr marL="0" marR="0" marT="0" marB="0" anchor="b"/>
                </a:tc>
              </a:tr>
            </a:tbl>
          </a:graphicData>
        </a:graphic>
      </p:graphicFrame>
      <p:sp>
        <p:nvSpPr>
          <p:cNvPr id="2" name="Title 1"/>
          <p:cNvSpPr>
            <a:spLocks noGrp="1"/>
          </p:cNvSpPr>
          <p:nvPr>
            <p:ph type="title"/>
          </p:nvPr>
        </p:nvSpPr>
        <p:spPr/>
        <p:txBody>
          <a:bodyPr/>
          <a:lstStyle/>
          <a:p>
            <a:r>
              <a:rPr lang="en-ZA" dirty="0" smtClean="0"/>
              <a:t>BB-8</a:t>
            </a:r>
            <a:endParaRPr lang="en-ZA" dirty="0"/>
          </a:p>
        </p:txBody>
      </p:sp>
    </p:spTree>
    <p:extLst>
      <p:ext uri="{BB962C8B-B14F-4D97-AF65-F5344CB8AC3E}">
        <p14:creationId xmlns:p14="http://schemas.microsoft.com/office/powerpoint/2010/main" val="27590460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ZA" dirty="0" smtClean="0"/>
              <a:t>BB-8</a:t>
            </a:r>
            <a:endParaRPr lang="en-ZA" dirty="0"/>
          </a:p>
        </p:txBody>
      </p:sp>
      <p:sp>
        <p:nvSpPr>
          <p:cNvPr id="5" name="TextBox 4"/>
          <p:cNvSpPr txBox="1"/>
          <p:nvPr/>
        </p:nvSpPr>
        <p:spPr>
          <a:xfrm>
            <a:off x="4894217" y="116782"/>
            <a:ext cx="4357453" cy="923330"/>
          </a:xfrm>
          <a:prstGeom prst="rect">
            <a:avLst/>
          </a:prstGeom>
          <a:noFill/>
        </p:spPr>
        <p:txBody>
          <a:bodyPr wrap="square" rtlCol="0">
            <a:spAutoFit/>
          </a:bodyPr>
          <a:lstStyle/>
          <a:p>
            <a:r>
              <a:rPr lang="en-ZA" sz="1800" dirty="0" smtClean="0"/>
              <a:t>Limited local WQ data:</a:t>
            </a:r>
          </a:p>
          <a:p>
            <a:r>
              <a:rPr lang="en-ZA" sz="1800" dirty="0" smtClean="0">
                <a:solidFill>
                  <a:schemeClr val="accent6">
                    <a:lumMod val="50000"/>
                  </a:schemeClr>
                </a:solidFill>
              </a:rPr>
              <a:t>95% </a:t>
            </a:r>
            <a:r>
              <a:rPr lang="en-ZA" sz="1800" dirty="0">
                <a:solidFill>
                  <a:schemeClr val="accent6">
                    <a:lumMod val="50000"/>
                  </a:schemeClr>
                </a:solidFill>
              </a:rPr>
              <a:t>from this geology across the </a:t>
            </a:r>
            <a:r>
              <a:rPr lang="en-ZA" sz="1800" dirty="0" smtClean="0">
                <a:solidFill>
                  <a:schemeClr val="accent6">
                    <a:lumMod val="50000"/>
                  </a:schemeClr>
                </a:solidFill>
              </a:rPr>
              <a:t>region</a:t>
            </a:r>
            <a:endParaRPr lang="en-ZA" sz="1800" b="1" dirty="0" smtClean="0">
              <a:solidFill>
                <a:schemeClr val="accent6">
                  <a:lumMod val="50000"/>
                </a:schemeClr>
              </a:solidFill>
            </a:endParaRPr>
          </a:p>
          <a:p>
            <a:r>
              <a:rPr lang="en-ZA" sz="1800" dirty="0" smtClean="0">
                <a:solidFill>
                  <a:schemeClr val="accent4">
                    <a:lumMod val="75000"/>
                  </a:schemeClr>
                </a:solidFill>
              </a:rPr>
              <a:t>90% from this geology across the region</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53792971"/>
              </p:ext>
            </p:extLst>
          </p:nvPr>
        </p:nvGraphicFramePr>
        <p:xfrm>
          <a:off x="187234" y="1417638"/>
          <a:ext cx="8843557" cy="4876673"/>
        </p:xfrm>
        <a:graphic>
          <a:graphicData uri="http://schemas.openxmlformats.org/drawingml/2006/table">
            <a:tbl>
              <a:tblPr>
                <a:tableStyleId>{5C22544A-7EE6-4342-B048-85BDC9FD1C3A}</a:tableStyleId>
              </a:tblPr>
              <a:tblGrid>
                <a:gridCol w="535577"/>
                <a:gridCol w="620746"/>
                <a:gridCol w="684543"/>
                <a:gridCol w="863146"/>
                <a:gridCol w="1158240"/>
                <a:gridCol w="1837508"/>
                <a:gridCol w="1898469"/>
                <a:gridCol w="1245328"/>
              </a:tblGrid>
              <a:tr h="638196">
                <a:tc>
                  <a:txBody>
                    <a:bodyPr/>
                    <a:lstStyle/>
                    <a:p>
                      <a:pPr algn="l" fontAlgn="b"/>
                      <a:r>
                        <a:rPr lang="en-ZA" sz="1600" u="none" strike="noStrike" dirty="0">
                          <a:effectLst/>
                        </a:rPr>
                        <a:t>GRU</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a:effectLst/>
                        </a:rPr>
                        <a:t>Quat(s)</a:t>
                      </a:r>
                      <a:endParaRPr lang="en-ZA" sz="16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a:effectLst/>
                        </a:rPr>
                        <a:t>Aquifer</a:t>
                      </a:r>
                      <a:endParaRPr lang="en-ZA" sz="16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dirty="0">
                          <a:effectLst/>
                        </a:rPr>
                        <a:t>Component</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a:effectLst/>
                        </a:rPr>
                        <a:t>Sub-Component</a:t>
                      </a:r>
                      <a:endParaRPr lang="en-ZA" sz="16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a:effectLst/>
                        </a:rPr>
                        <a:t>RQO Description (narrative)</a:t>
                      </a:r>
                      <a:endParaRPr lang="en-ZA" sz="16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a:effectLst/>
                        </a:rPr>
                        <a:t>Indicator</a:t>
                      </a:r>
                      <a:endParaRPr lang="en-ZA" sz="16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dirty="0">
                          <a:effectLst/>
                        </a:rPr>
                        <a:t>Numerical Value</a:t>
                      </a:r>
                      <a:endParaRPr lang="en-ZA" sz="1600" b="1" i="0" u="none" strike="noStrike" dirty="0">
                        <a:solidFill>
                          <a:srgbClr val="000000"/>
                        </a:solidFill>
                        <a:effectLst/>
                        <a:latin typeface="Calibri" panose="020F0502020204030204" pitchFamily="34" charset="0"/>
                      </a:endParaRPr>
                    </a:p>
                  </a:txBody>
                  <a:tcPr marL="0" marR="0" marT="0" marB="0" anchor="b"/>
                </a:tc>
              </a:tr>
              <a:tr h="746978">
                <a:tc rowSpan="8">
                  <a:txBody>
                    <a:bodyPr/>
                    <a:lstStyle/>
                    <a:p>
                      <a:pPr algn="ctr" fontAlgn="b"/>
                      <a:r>
                        <a:rPr lang="en-ZA" sz="1600" u="none" strike="noStrike">
                          <a:effectLst/>
                        </a:rPr>
                        <a:t>BB-8</a:t>
                      </a:r>
                      <a:endParaRPr lang="en-ZA" sz="1600" b="0" i="0" u="none" strike="noStrike">
                        <a:solidFill>
                          <a:srgbClr val="000000"/>
                        </a:solidFill>
                        <a:effectLst/>
                        <a:latin typeface="Calibri" panose="020F0502020204030204" pitchFamily="34" charset="0"/>
                      </a:endParaRPr>
                    </a:p>
                  </a:txBody>
                  <a:tcPr marL="0" marR="0" marT="0" marB="0" anchor="b"/>
                </a:tc>
                <a:tc rowSpan="8">
                  <a:txBody>
                    <a:bodyPr/>
                    <a:lstStyle/>
                    <a:p>
                      <a:pPr algn="ctr" fontAlgn="b"/>
                      <a:r>
                        <a:rPr lang="en-ZA" sz="1600" u="none" strike="noStrike" dirty="0">
                          <a:effectLst/>
                        </a:rPr>
                        <a:t> H70K </a:t>
                      </a:r>
                      <a:endParaRPr lang="en-ZA" sz="1600" b="0" i="0" u="none" strike="noStrike" dirty="0">
                        <a:solidFill>
                          <a:srgbClr val="000000"/>
                        </a:solidFill>
                        <a:effectLst/>
                        <a:latin typeface="Calibri" panose="020F0502020204030204" pitchFamily="34" charset="0"/>
                      </a:endParaRPr>
                    </a:p>
                  </a:txBody>
                  <a:tcPr marL="0" marR="0" marT="0" marB="0" anchor="b"/>
                </a:tc>
                <a:tc rowSpan="2">
                  <a:txBody>
                    <a:bodyPr/>
                    <a:lstStyle/>
                    <a:p>
                      <a:pPr algn="r" fontAlgn="b"/>
                      <a:r>
                        <a:rPr lang="en-ZA" sz="1600" u="none" strike="noStrike">
                          <a:effectLst/>
                        </a:rPr>
                        <a:t>Cenozoic coastal deposits</a:t>
                      </a:r>
                      <a:endParaRPr lang="en-ZA" sz="1600" b="0" i="0" u="none" strike="noStrike">
                        <a:solidFill>
                          <a:srgbClr val="000000"/>
                        </a:solidFill>
                        <a:effectLst/>
                        <a:latin typeface="Calibri" panose="020F0502020204030204" pitchFamily="34" charset="0"/>
                      </a:endParaRPr>
                    </a:p>
                  </a:txBody>
                  <a:tcPr marL="0" marR="0" marT="0" marB="0" anchor="b"/>
                </a:tc>
                <a:tc rowSpan="8">
                  <a:txBody>
                    <a:bodyPr/>
                    <a:lstStyle/>
                    <a:p>
                      <a:pPr algn="l" fontAlgn="b"/>
                      <a:r>
                        <a:rPr lang="en-ZA" sz="1600" u="none" strike="noStrike" dirty="0">
                          <a:effectLst/>
                        </a:rPr>
                        <a:t>Quality</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a:effectLst/>
                        </a:rPr>
                        <a:t>Nutrients</a:t>
                      </a:r>
                      <a:endParaRPr lang="en-ZA" sz="1600" b="0" i="0" u="none" strike="noStrike">
                        <a:solidFill>
                          <a:srgbClr val="000000"/>
                        </a:solidFill>
                        <a:effectLst/>
                        <a:latin typeface="Calibri" panose="020F0502020204030204" pitchFamily="34" charset="0"/>
                      </a:endParaRPr>
                    </a:p>
                  </a:txBody>
                  <a:tcPr marL="0" marR="0" marT="0" marB="0" anchor="b"/>
                </a:tc>
                <a:tc rowSpan="8">
                  <a:txBody>
                    <a:bodyPr/>
                    <a:lstStyle/>
                    <a:p>
                      <a:pPr algn="l" fontAlgn="b"/>
                      <a:r>
                        <a:rPr lang="en-ZA" sz="1600" u="none" strike="noStrike">
                          <a:effectLst/>
                        </a:rPr>
                        <a:t>Groundwater should be fit for domestic use after treatment; and groundwater quality shall not show a deteriorating trend from natural background</a:t>
                      </a:r>
                      <a:endParaRPr lang="en-ZA" sz="16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a:effectLst/>
                        </a:rPr>
                        <a:t>NO</a:t>
                      </a:r>
                      <a:r>
                        <a:rPr lang="en-ZA" sz="1600" u="none" strike="noStrike" baseline="-25000">
                          <a:effectLst/>
                        </a:rPr>
                        <a:t>3</a:t>
                      </a:r>
                      <a:r>
                        <a:rPr lang="en-ZA" sz="1600" u="none" strike="noStrike">
                          <a:effectLst/>
                        </a:rPr>
                        <a:t> (as N)</a:t>
                      </a:r>
                      <a:endParaRPr lang="en-ZA" sz="16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b="1" u="none" strike="noStrike" dirty="0">
                          <a:solidFill>
                            <a:schemeClr val="accent4">
                              <a:lumMod val="75000"/>
                            </a:schemeClr>
                          </a:solidFill>
                          <a:effectLst/>
                        </a:rPr>
                        <a:t>9.8 mg/l</a:t>
                      </a:r>
                      <a:endParaRPr lang="en-ZA" sz="1600" b="1" i="0" u="none" strike="noStrike" dirty="0">
                        <a:solidFill>
                          <a:schemeClr val="accent4">
                            <a:lumMod val="75000"/>
                          </a:schemeClr>
                        </a:solidFill>
                        <a:effectLst/>
                        <a:latin typeface="Calibri" panose="020F0502020204030204" pitchFamily="34" charset="0"/>
                      </a:endParaRPr>
                    </a:p>
                  </a:txBody>
                  <a:tcPr marL="0" marR="0" marT="0" marB="0" anchor="b"/>
                </a:tc>
              </a:tr>
              <a:tr h="352940">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b"/>
                      <a:r>
                        <a:rPr lang="en-ZA" sz="1600" u="none" strike="noStrike" dirty="0">
                          <a:effectLst/>
                        </a:rPr>
                        <a:t>Salts</a:t>
                      </a:r>
                      <a:endParaRPr lang="en-ZA" sz="1600" b="0" i="0" u="none" strike="noStrike" dirty="0">
                        <a:solidFill>
                          <a:srgbClr val="000000"/>
                        </a:solidFill>
                        <a:effectLst/>
                        <a:latin typeface="Calibri" panose="020F0502020204030204" pitchFamily="34" charset="0"/>
                      </a:endParaRPr>
                    </a:p>
                  </a:txBody>
                  <a:tcPr marL="0" marR="0" marT="0" marB="0" anchor="b"/>
                </a:tc>
                <a:tc vMerge="1">
                  <a:txBody>
                    <a:bodyPr/>
                    <a:lstStyle/>
                    <a:p>
                      <a:endParaRPr lang="en-ZA"/>
                    </a:p>
                  </a:txBody>
                  <a:tcPr/>
                </a:tc>
                <a:tc>
                  <a:txBody>
                    <a:bodyPr/>
                    <a:lstStyle/>
                    <a:p>
                      <a:pPr algn="l" fontAlgn="b"/>
                      <a:r>
                        <a:rPr lang="en-ZA" sz="1600" u="none" strike="noStrike" dirty="0">
                          <a:effectLst/>
                        </a:rPr>
                        <a:t>EC</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b="1" u="none" strike="noStrike" dirty="0" smtClean="0">
                          <a:solidFill>
                            <a:schemeClr val="accent4">
                              <a:lumMod val="75000"/>
                            </a:schemeClr>
                          </a:solidFill>
                          <a:effectLst/>
                        </a:rPr>
                        <a:t>280 </a:t>
                      </a:r>
                      <a:r>
                        <a:rPr lang="en-ZA" sz="1600" b="1" u="none" strike="noStrike" dirty="0" err="1">
                          <a:solidFill>
                            <a:schemeClr val="accent4">
                              <a:lumMod val="75000"/>
                            </a:schemeClr>
                          </a:solidFill>
                          <a:effectLst/>
                        </a:rPr>
                        <a:t>mS</a:t>
                      </a:r>
                      <a:r>
                        <a:rPr lang="en-ZA" sz="1600" b="1" u="none" strike="noStrike" dirty="0">
                          <a:solidFill>
                            <a:schemeClr val="accent4">
                              <a:lumMod val="75000"/>
                            </a:schemeClr>
                          </a:solidFill>
                          <a:effectLst/>
                        </a:rPr>
                        <a:t>/m</a:t>
                      </a:r>
                      <a:endParaRPr lang="en-ZA" sz="1600" b="1" i="0" u="none" strike="noStrike" dirty="0">
                        <a:solidFill>
                          <a:schemeClr val="accent4">
                            <a:lumMod val="75000"/>
                          </a:schemeClr>
                        </a:solidFill>
                        <a:effectLst/>
                        <a:latin typeface="Calibri" panose="020F0502020204030204" pitchFamily="34" charset="0"/>
                      </a:endParaRPr>
                    </a:p>
                  </a:txBody>
                  <a:tcPr marL="0" marR="0" marT="0" marB="0" anchor="b"/>
                </a:tc>
              </a:tr>
              <a:tr h="414585">
                <a:tc vMerge="1">
                  <a:txBody>
                    <a:bodyPr/>
                    <a:lstStyle/>
                    <a:p>
                      <a:endParaRPr lang="en-ZA"/>
                    </a:p>
                  </a:txBody>
                  <a:tcPr/>
                </a:tc>
                <a:tc vMerge="1">
                  <a:txBody>
                    <a:bodyPr/>
                    <a:lstStyle/>
                    <a:p>
                      <a:endParaRPr lang="en-ZA"/>
                    </a:p>
                  </a:txBody>
                  <a:tcPr/>
                </a:tc>
                <a:tc rowSpan="2">
                  <a:txBody>
                    <a:bodyPr/>
                    <a:lstStyle/>
                    <a:p>
                      <a:pPr algn="r" fontAlgn="b"/>
                      <a:r>
                        <a:rPr lang="en-ZA" sz="1600" u="none" strike="noStrike" dirty="0" err="1">
                          <a:effectLst/>
                        </a:rPr>
                        <a:t>Bokkeveld</a:t>
                      </a:r>
                      <a:r>
                        <a:rPr lang="en-ZA" sz="1600" u="none" strike="noStrike" dirty="0">
                          <a:effectLst/>
                        </a:rPr>
                        <a:t> Group</a:t>
                      </a:r>
                      <a:endParaRPr lang="en-ZA" sz="1600" b="0" i="0" u="none" strike="noStrike" dirty="0">
                        <a:solidFill>
                          <a:srgbClr val="000000"/>
                        </a:solidFill>
                        <a:effectLst/>
                        <a:latin typeface="Calibri" panose="020F0502020204030204" pitchFamily="34" charset="0"/>
                      </a:endParaRPr>
                    </a:p>
                  </a:txBody>
                  <a:tcPr marL="0" marR="0" marT="0" marB="0" anchor="b"/>
                </a:tc>
                <a:tc vMerge="1">
                  <a:txBody>
                    <a:bodyPr/>
                    <a:lstStyle/>
                    <a:p>
                      <a:endParaRPr lang="en-ZA"/>
                    </a:p>
                  </a:txBody>
                  <a:tcPr/>
                </a:tc>
                <a:tc>
                  <a:txBody>
                    <a:bodyPr/>
                    <a:lstStyle/>
                    <a:p>
                      <a:pPr algn="l" fontAlgn="b"/>
                      <a:r>
                        <a:rPr lang="en-ZA" sz="1600" u="none" strike="noStrike">
                          <a:effectLst/>
                        </a:rPr>
                        <a:t>Nutrients</a:t>
                      </a:r>
                      <a:endParaRPr lang="en-ZA" sz="1600" b="0" i="0" u="none" strike="noStrike">
                        <a:solidFill>
                          <a:srgbClr val="000000"/>
                        </a:solidFill>
                        <a:effectLst/>
                        <a:latin typeface="Calibri" panose="020F0502020204030204" pitchFamily="34" charset="0"/>
                      </a:endParaRPr>
                    </a:p>
                  </a:txBody>
                  <a:tcPr marL="0" marR="0" marT="0" marB="0" anchor="b"/>
                </a:tc>
                <a:tc vMerge="1">
                  <a:txBody>
                    <a:bodyPr/>
                    <a:lstStyle/>
                    <a:p>
                      <a:endParaRPr lang="en-ZA"/>
                    </a:p>
                  </a:txBody>
                  <a:tcPr/>
                </a:tc>
                <a:tc>
                  <a:txBody>
                    <a:bodyPr/>
                    <a:lstStyle/>
                    <a:p>
                      <a:pPr algn="l" fontAlgn="b"/>
                      <a:r>
                        <a:rPr lang="en-ZA" sz="1600" u="none" strike="noStrike">
                          <a:effectLst/>
                        </a:rPr>
                        <a:t>NO</a:t>
                      </a:r>
                      <a:r>
                        <a:rPr lang="en-ZA" sz="1600" u="none" strike="noStrike" baseline="-25000">
                          <a:effectLst/>
                        </a:rPr>
                        <a:t>3</a:t>
                      </a:r>
                      <a:r>
                        <a:rPr lang="en-ZA" sz="1600" u="none" strike="noStrike">
                          <a:effectLst/>
                        </a:rPr>
                        <a:t> (as N)</a:t>
                      </a:r>
                      <a:endParaRPr lang="en-ZA" sz="16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b="1" u="none" strike="noStrike" dirty="0">
                          <a:solidFill>
                            <a:srgbClr val="CC6600"/>
                          </a:solidFill>
                          <a:effectLst/>
                        </a:rPr>
                        <a:t>3.6 mg/l</a:t>
                      </a:r>
                      <a:endParaRPr lang="en-ZA" sz="1600" b="1" i="0" u="none" strike="noStrike" dirty="0">
                        <a:solidFill>
                          <a:srgbClr val="CC6600"/>
                        </a:solidFill>
                        <a:effectLst/>
                        <a:latin typeface="Calibri" panose="020F0502020204030204" pitchFamily="34" charset="0"/>
                      </a:endParaRPr>
                    </a:p>
                  </a:txBody>
                  <a:tcPr marL="0" marR="0" marT="0" marB="0" anchor="b"/>
                </a:tc>
              </a:tr>
              <a:tr h="352940">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b"/>
                      <a:r>
                        <a:rPr lang="en-ZA" sz="1600" u="none" strike="noStrike" dirty="0">
                          <a:effectLst/>
                        </a:rPr>
                        <a:t>Salts</a:t>
                      </a:r>
                      <a:endParaRPr lang="en-ZA" sz="1600" b="0" i="0" u="none" strike="noStrike" dirty="0">
                        <a:solidFill>
                          <a:srgbClr val="000000"/>
                        </a:solidFill>
                        <a:effectLst/>
                        <a:latin typeface="Calibri" panose="020F0502020204030204" pitchFamily="34" charset="0"/>
                      </a:endParaRPr>
                    </a:p>
                  </a:txBody>
                  <a:tcPr marL="0" marR="0" marT="0" marB="0" anchor="b"/>
                </a:tc>
                <a:tc vMerge="1">
                  <a:txBody>
                    <a:bodyPr/>
                    <a:lstStyle/>
                    <a:p>
                      <a:endParaRPr lang="en-ZA"/>
                    </a:p>
                  </a:txBody>
                  <a:tcPr/>
                </a:tc>
                <a:tc>
                  <a:txBody>
                    <a:bodyPr/>
                    <a:lstStyle/>
                    <a:p>
                      <a:pPr algn="l" fontAlgn="b"/>
                      <a:r>
                        <a:rPr lang="en-ZA" sz="1600" u="none" strike="noStrike">
                          <a:effectLst/>
                        </a:rPr>
                        <a:t>EC</a:t>
                      </a:r>
                      <a:endParaRPr lang="en-ZA" sz="16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b="1" u="none" strike="noStrike" dirty="0">
                          <a:solidFill>
                            <a:schemeClr val="accent4">
                              <a:lumMod val="75000"/>
                            </a:schemeClr>
                          </a:solidFill>
                          <a:effectLst/>
                        </a:rPr>
                        <a:t>589 </a:t>
                      </a:r>
                      <a:r>
                        <a:rPr lang="en-ZA" sz="1600" b="1" u="none" strike="noStrike" dirty="0" err="1">
                          <a:solidFill>
                            <a:schemeClr val="accent4">
                              <a:lumMod val="75000"/>
                            </a:schemeClr>
                          </a:solidFill>
                          <a:effectLst/>
                        </a:rPr>
                        <a:t>mS</a:t>
                      </a:r>
                      <a:r>
                        <a:rPr lang="en-ZA" sz="1600" b="1" u="none" strike="noStrike" dirty="0">
                          <a:solidFill>
                            <a:schemeClr val="accent4">
                              <a:lumMod val="75000"/>
                            </a:schemeClr>
                          </a:solidFill>
                          <a:effectLst/>
                        </a:rPr>
                        <a:t>/m</a:t>
                      </a:r>
                      <a:endParaRPr lang="en-ZA" sz="1600" b="1" i="0" u="none" strike="noStrike" dirty="0">
                        <a:solidFill>
                          <a:schemeClr val="accent4">
                            <a:lumMod val="75000"/>
                          </a:schemeClr>
                        </a:solidFill>
                        <a:effectLst/>
                        <a:latin typeface="Calibri" panose="020F0502020204030204" pitchFamily="34" charset="0"/>
                      </a:endParaRPr>
                    </a:p>
                  </a:txBody>
                  <a:tcPr marL="0" marR="0" marT="0" marB="0" anchor="b"/>
                </a:tc>
              </a:tr>
              <a:tr h="414585">
                <a:tc vMerge="1">
                  <a:txBody>
                    <a:bodyPr/>
                    <a:lstStyle/>
                    <a:p>
                      <a:endParaRPr lang="en-ZA"/>
                    </a:p>
                  </a:txBody>
                  <a:tcPr/>
                </a:tc>
                <a:tc vMerge="1">
                  <a:txBody>
                    <a:bodyPr/>
                    <a:lstStyle/>
                    <a:p>
                      <a:endParaRPr lang="en-ZA"/>
                    </a:p>
                  </a:txBody>
                  <a:tcPr/>
                </a:tc>
                <a:tc rowSpan="2">
                  <a:txBody>
                    <a:bodyPr/>
                    <a:lstStyle/>
                    <a:p>
                      <a:pPr algn="r" fontAlgn="b"/>
                      <a:r>
                        <a:rPr lang="en-ZA" sz="1600" u="none" strike="noStrike">
                          <a:effectLst/>
                        </a:rPr>
                        <a:t>Table Mountain Group</a:t>
                      </a:r>
                      <a:endParaRPr lang="en-ZA" sz="1600" b="0" i="0" u="none" strike="noStrike">
                        <a:solidFill>
                          <a:srgbClr val="000000"/>
                        </a:solidFill>
                        <a:effectLst/>
                        <a:latin typeface="Calibri" panose="020F0502020204030204" pitchFamily="34" charset="0"/>
                      </a:endParaRPr>
                    </a:p>
                  </a:txBody>
                  <a:tcPr marL="0" marR="0" marT="0" marB="0" anchor="b"/>
                </a:tc>
                <a:tc vMerge="1">
                  <a:txBody>
                    <a:bodyPr/>
                    <a:lstStyle/>
                    <a:p>
                      <a:endParaRPr lang="en-ZA"/>
                    </a:p>
                  </a:txBody>
                  <a:tcPr/>
                </a:tc>
                <a:tc>
                  <a:txBody>
                    <a:bodyPr/>
                    <a:lstStyle/>
                    <a:p>
                      <a:pPr algn="l" fontAlgn="b"/>
                      <a:r>
                        <a:rPr lang="en-ZA" sz="1600" u="none" strike="noStrike" dirty="0">
                          <a:effectLst/>
                        </a:rPr>
                        <a:t>Nutrients</a:t>
                      </a:r>
                      <a:endParaRPr lang="en-ZA" sz="1600" b="0" i="0" u="none" strike="noStrike" dirty="0">
                        <a:solidFill>
                          <a:srgbClr val="000000"/>
                        </a:solidFill>
                        <a:effectLst/>
                        <a:latin typeface="Calibri" panose="020F0502020204030204" pitchFamily="34" charset="0"/>
                      </a:endParaRPr>
                    </a:p>
                  </a:txBody>
                  <a:tcPr marL="0" marR="0" marT="0" marB="0" anchor="b"/>
                </a:tc>
                <a:tc vMerge="1">
                  <a:txBody>
                    <a:bodyPr/>
                    <a:lstStyle/>
                    <a:p>
                      <a:endParaRPr lang="en-ZA"/>
                    </a:p>
                  </a:txBody>
                  <a:tcPr/>
                </a:tc>
                <a:tc>
                  <a:txBody>
                    <a:bodyPr/>
                    <a:lstStyle/>
                    <a:p>
                      <a:pPr algn="l" fontAlgn="b"/>
                      <a:r>
                        <a:rPr lang="en-ZA" sz="1600" u="none" strike="noStrike">
                          <a:effectLst/>
                        </a:rPr>
                        <a:t>NO</a:t>
                      </a:r>
                      <a:r>
                        <a:rPr lang="en-ZA" sz="1600" u="none" strike="noStrike" baseline="-25000">
                          <a:effectLst/>
                        </a:rPr>
                        <a:t>3</a:t>
                      </a:r>
                      <a:r>
                        <a:rPr lang="en-ZA" sz="1600" u="none" strike="noStrike">
                          <a:effectLst/>
                        </a:rPr>
                        <a:t> (as N)</a:t>
                      </a:r>
                      <a:endParaRPr lang="en-ZA" sz="16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b="1" u="none" strike="noStrike" dirty="0">
                          <a:solidFill>
                            <a:srgbClr val="CC6600"/>
                          </a:solidFill>
                          <a:effectLst/>
                        </a:rPr>
                        <a:t>3.8 mg/l</a:t>
                      </a:r>
                      <a:endParaRPr lang="en-ZA" sz="1600" b="1" i="0" u="none" strike="noStrike" dirty="0">
                        <a:solidFill>
                          <a:srgbClr val="CC6600"/>
                        </a:solidFill>
                        <a:effectLst/>
                        <a:latin typeface="Calibri" panose="020F0502020204030204" pitchFamily="34" charset="0"/>
                      </a:endParaRPr>
                    </a:p>
                  </a:txBody>
                  <a:tcPr marL="0" marR="0" marT="0" marB="0" anchor="b"/>
                </a:tc>
              </a:tr>
              <a:tr h="542707">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b"/>
                      <a:r>
                        <a:rPr lang="en-ZA" sz="1600" u="none" strike="noStrike" dirty="0">
                          <a:effectLst/>
                        </a:rPr>
                        <a:t>Salts</a:t>
                      </a:r>
                      <a:endParaRPr lang="en-ZA" sz="1600" b="0" i="0" u="none" strike="noStrike" dirty="0">
                        <a:solidFill>
                          <a:srgbClr val="000000"/>
                        </a:solidFill>
                        <a:effectLst/>
                        <a:latin typeface="Calibri" panose="020F0502020204030204" pitchFamily="34" charset="0"/>
                      </a:endParaRPr>
                    </a:p>
                  </a:txBody>
                  <a:tcPr marL="0" marR="0" marT="0" marB="0" anchor="b"/>
                </a:tc>
                <a:tc vMerge="1">
                  <a:txBody>
                    <a:bodyPr/>
                    <a:lstStyle/>
                    <a:p>
                      <a:endParaRPr lang="en-ZA"/>
                    </a:p>
                  </a:txBody>
                  <a:tcPr/>
                </a:tc>
                <a:tc>
                  <a:txBody>
                    <a:bodyPr/>
                    <a:lstStyle/>
                    <a:p>
                      <a:pPr algn="l" fontAlgn="b"/>
                      <a:r>
                        <a:rPr lang="en-ZA" sz="1600" u="none" strike="noStrike">
                          <a:effectLst/>
                        </a:rPr>
                        <a:t>EC</a:t>
                      </a:r>
                      <a:endParaRPr lang="en-ZA" sz="16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b="1" u="none" strike="noStrike" dirty="0">
                          <a:solidFill>
                            <a:srgbClr val="CC6600"/>
                          </a:solidFill>
                          <a:effectLst/>
                        </a:rPr>
                        <a:t>117 </a:t>
                      </a:r>
                      <a:r>
                        <a:rPr lang="en-ZA" sz="1600" b="1" u="none" strike="noStrike" dirty="0" err="1">
                          <a:solidFill>
                            <a:srgbClr val="CC6600"/>
                          </a:solidFill>
                          <a:effectLst/>
                        </a:rPr>
                        <a:t>mS</a:t>
                      </a:r>
                      <a:r>
                        <a:rPr lang="en-ZA" sz="1600" b="1" u="none" strike="noStrike" dirty="0">
                          <a:solidFill>
                            <a:srgbClr val="CC6600"/>
                          </a:solidFill>
                          <a:effectLst/>
                        </a:rPr>
                        <a:t>/m</a:t>
                      </a:r>
                      <a:endParaRPr lang="en-ZA" sz="1600" b="1" i="0" u="none" strike="noStrike" dirty="0">
                        <a:solidFill>
                          <a:srgbClr val="CC6600"/>
                        </a:solidFill>
                        <a:effectLst/>
                        <a:latin typeface="Calibri" panose="020F0502020204030204" pitchFamily="34" charset="0"/>
                      </a:endParaRPr>
                    </a:p>
                  </a:txBody>
                  <a:tcPr marL="0" marR="0" marT="0" marB="0" anchor="b"/>
                </a:tc>
              </a:tr>
              <a:tr h="638196">
                <a:tc vMerge="1">
                  <a:txBody>
                    <a:bodyPr/>
                    <a:lstStyle/>
                    <a:p>
                      <a:endParaRPr lang="en-ZA"/>
                    </a:p>
                  </a:txBody>
                  <a:tcPr/>
                </a:tc>
                <a:tc vMerge="1">
                  <a:txBody>
                    <a:bodyPr/>
                    <a:lstStyle/>
                    <a:p>
                      <a:endParaRPr lang="en-ZA"/>
                    </a:p>
                  </a:txBody>
                  <a:tcPr/>
                </a:tc>
                <a:tc rowSpan="2">
                  <a:txBody>
                    <a:bodyPr/>
                    <a:lstStyle/>
                    <a:p>
                      <a:pPr algn="r" fontAlgn="b"/>
                      <a:r>
                        <a:rPr lang="en-ZA" sz="1600" u="none" strike="noStrike">
                          <a:effectLst/>
                        </a:rPr>
                        <a:t>All</a:t>
                      </a:r>
                      <a:endParaRPr lang="en-ZA" sz="1600" b="0" i="0" u="none" strike="noStrike">
                        <a:solidFill>
                          <a:srgbClr val="000000"/>
                        </a:solidFill>
                        <a:effectLst/>
                        <a:latin typeface="Calibri" panose="020F0502020204030204" pitchFamily="34" charset="0"/>
                      </a:endParaRPr>
                    </a:p>
                  </a:txBody>
                  <a:tcPr marL="0" marR="0" marT="0" marB="0" anchor="b"/>
                </a:tc>
                <a:tc vMerge="1">
                  <a:txBody>
                    <a:bodyPr/>
                    <a:lstStyle/>
                    <a:p>
                      <a:endParaRPr lang="en-ZA"/>
                    </a:p>
                  </a:txBody>
                  <a:tcPr/>
                </a:tc>
                <a:tc>
                  <a:txBody>
                    <a:bodyPr/>
                    <a:lstStyle/>
                    <a:p>
                      <a:pPr algn="l" fontAlgn="b"/>
                      <a:r>
                        <a:rPr lang="en-ZA" sz="1600" u="none" strike="noStrike" dirty="0">
                          <a:effectLst/>
                        </a:rPr>
                        <a:t>Pathogens</a:t>
                      </a:r>
                      <a:endParaRPr lang="en-ZA" sz="1600" b="0" i="0" u="none" strike="noStrike" dirty="0">
                        <a:solidFill>
                          <a:srgbClr val="000000"/>
                        </a:solidFill>
                        <a:effectLst/>
                        <a:latin typeface="Calibri" panose="020F0502020204030204" pitchFamily="34" charset="0"/>
                      </a:endParaRPr>
                    </a:p>
                  </a:txBody>
                  <a:tcPr marL="0" marR="0" marT="0" marB="0" anchor="b"/>
                </a:tc>
                <a:tc vMerge="1">
                  <a:txBody>
                    <a:bodyPr/>
                    <a:lstStyle/>
                    <a:p>
                      <a:endParaRPr lang="en-ZA"/>
                    </a:p>
                  </a:txBody>
                  <a:tcPr/>
                </a:tc>
                <a:tc>
                  <a:txBody>
                    <a:bodyPr/>
                    <a:lstStyle/>
                    <a:p>
                      <a:pPr algn="l" fontAlgn="b"/>
                      <a:r>
                        <a:rPr lang="en-ZA" sz="1600" u="none" strike="noStrike" dirty="0">
                          <a:effectLst/>
                        </a:rPr>
                        <a:t>E-coli</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dirty="0">
                          <a:effectLst/>
                        </a:rPr>
                        <a:t>0 counts / 100 ml</a:t>
                      </a:r>
                      <a:endParaRPr lang="en-ZA" sz="1600" b="0" i="0" u="none" strike="noStrike" dirty="0">
                        <a:solidFill>
                          <a:srgbClr val="000000"/>
                        </a:solidFill>
                        <a:effectLst/>
                        <a:latin typeface="Calibri" panose="020F0502020204030204" pitchFamily="34" charset="0"/>
                      </a:endParaRPr>
                    </a:p>
                  </a:txBody>
                  <a:tcPr marL="0" marR="0" marT="0" marB="0" anchor="b"/>
                </a:tc>
              </a:tr>
              <a:tr h="638196">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b"/>
                      <a:r>
                        <a:rPr lang="en-ZA" sz="1600" u="none" strike="noStrike">
                          <a:effectLst/>
                        </a:rPr>
                        <a:t>Pathogens</a:t>
                      </a:r>
                      <a:endParaRPr lang="en-ZA" sz="1600" b="0" i="0" u="none" strike="noStrike">
                        <a:solidFill>
                          <a:srgbClr val="000000"/>
                        </a:solidFill>
                        <a:effectLst/>
                        <a:latin typeface="Calibri" panose="020F0502020204030204" pitchFamily="34" charset="0"/>
                      </a:endParaRPr>
                    </a:p>
                  </a:txBody>
                  <a:tcPr marL="0" marR="0" marT="0" marB="0" anchor="b"/>
                </a:tc>
                <a:tc vMerge="1">
                  <a:txBody>
                    <a:bodyPr/>
                    <a:lstStyle/>
                    <a:p>
                      <a:endParaRPr lang="en-ZA"/>
                    </a:p>
                  </a:txBody>
                  <a:tcPr/>
                </a:tc>
                <a:tc>
                  <a:txBody>
                    <a:bodyPr/>
                    <a:lstStyle/>
                    <a:p>
                      <a:pPr algn="l" fontAlgn="b"/>
                      <a:r>
                        <a:rPr lang="en-ZA" sz="1600" u="none" strike="noStrike" dirty="0">
                          <a:effectLst/>
                        </a:rPr>
                        <a:t>Total Coliform</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dirty="0">
                          <a:effectLst/>
                        </a:rPr>
                        <a:t>10 counts / 100ml</a:t>
                      </a:r>
                      <a:endParaRPr lang="en-ZA" sz="1600" b="0" i="0" u="none" strike="noStrike" dirty="0">
                        <a:solidFill>
                          <a:srgbClr val="000000"/>
                        </a:solidFill>
                        <a:effectLst/>
                        <a:latin typeface="Calibri" panose="020F0502020204030204" pitchFamily="34" charset="0"/>
                      </a:endParaRPr>
                    </a:p>
                  </a:txBody>
                  <a:tcPr marL="0" marR="0" marT="0" marB="0" anchor="b"/>
                </a:tc>
              </a:tr>
            </a:tbl>
          </a:graphicData>
        </a:graphic>
      </p:graphicFrame>
    </p:spTree>
    <p:extLst>
      <p:ext uri="{BB962C8B-B14F-4D97-AF65-F5344CB8AC3E}">
        <p14:creationId xmlns:p14="http://schemas.microsoft.com/office/powerpoint/2010/main" val="23626462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2"/>
          <p:cNvPicPr>
            <a:picLocks noChangeAspect="1"/>
          </p:cNvPicPr>
          <p:nvPr/>
        </p:nvPicPr>
        <p:blipFill rotWithShape="1">
          <a:blip r:embed="rId2">
            <a:extLst>
              <a:ext uri="{28A0092B-C50C-407E-A947-70E740481C1C}">
                <a14:useLocalDpi xmlns:a14="http://schemas.microsoft.com/office/drawing/2010/main" val="0"/>
              </a:ext>
            </a:extLst>
          </a:blip>
          <a:srcRect l="32858" t="34153"/>
          <a:stretch/>
        </p:blipFill>
        <p:spPr>
          <a:xfrm>
            <a:off x="778059" y="1011783"/>
            <a:ext cx="7587881" cy="5702796"/>
          </a:xfrm>
          <a:prstGeom prst="rect">
            <a:avLst/>
          </a:prstGeom>
        </p:spPr>
      </p:pic>
      <p:sp>
        <p:nvSpPr>
          <p:cNvPr id="2" name="Title 1"/>
          <p:cNvSpPr>
            <a:spLocks noGrp="1"/>
          </p:cNvSpPr>
          <p:nvPr>
            <p:ph type="title"/>
          </p:nvPr>
        </p:nvSpPr>
        <p:spPr/>
        <p:txBody>
          <a:bodyPr/>
          <a:lstStyle/>
          <a:p>
            <a:r>
              <a:rPr lang="en-ZA" dirty="0" smtClean="0"/>
              <a:t>Specific interest in other areas / GRUs?</a:t>
            </a:r>
            <a:endParaRPr lang="en-ZA" dirty="0"/>
          </a:p>
        </p:txBody>
      </p:sp>
    </p:spTree>
    <p:extLst>
      <p:ext uri="{BB962C8B-B14F-4D97-AF65-F5344CB8AC3E}">
        <p14:creationId xmlns:p14="http://schemas.microsoft.com/office/powerpoint/2010/main" val="1191051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Discussion</a:t>
            </a:r>
            <a:endParaRPr lang="en-ZA" dirty="0"/>
          </a:p>
        </p:txBody>
      </p:sp>
      <p:sp>
        <p:nvSpPr>
          <p:cNvPr id="3" name="Content Placeholder 2"/>
          <p:cNvSpPr>
            <a:spLocks noGrp="1"/>
          </p:cNvSpPr>
          <p:nvPr>
            <p:ph idx="1"/>
          </p:nvPr>
        </p:nvSpPr>
        <p:spPr/>
        <p:txBody>
          <a:bodyPr/>
          <a:lstStyle/>
          <a:p>
            <a:r>
              <a:rPr lang="en-ZA" dirty="0" smtClean="0"/>
              <a:t>Overall approach, use of aquifer specific data</a:t>
            </a:r>
          </a:p>
          <a:p>
            <a:r>
              <a:rPr lang="en-ZA" dirty="0" smtClean="0"/>
              <a:t>Criteria &amp; sub-criteria established</a:t>
            </a:r>
          </a:p>
          <a:p>
            <a:r>
              <a:rPr lang="en-ZA" dirty="0" smtClean="0"/>
              <a:t>Descriptive RQOs</a:t>
            </a:r>
          </a:p>
          <a:p>
            <a:r>
              <a:rPr lang="en-ZA" dirty="0" smtClean="0"/>
              <a:t>Numerical values applied</a:t>
            </a:r>
          </a:p>
        </p:txBody>
      </p:sp>
    </p:spTree>
    <p:extLst>
      <p:ext uri="{BB962C8B-B14F-4D97-AF65-F5344CB8AC3E}">
        <p14:creationId xmlns:p14="http://schemas.microsoft.com/office/powerpoint/2010/main" val="21879612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cstate="email">
            <a:extLst>
              <a:ext uri="{28A0092B-C50C-407E-A947-70E740481C1C}">
                <a14:useLocalDpi xmlns:a14="http://schemas.microsoft.com/office/drawing/2010/main"/>
              </a:ext>
            </a:extLst>
          </a:blip>
          <a:srcRect/>
          <a:stretch/>
        </p:blipFill>
        <p:spPr bwMode="auto">
          <a:xfrm>
            <a:off x="1475116" y="77638"/>
            <a:ext cx="7668883" cy="6374920"/>
          </a:xfrm>
          <a:prstGeom prst="rect">
            <a:avLst/>
          </a:prstGeom>
          <a:ln>
            <a:noFill/>
          </a:ln>
          <a:effectLst>
            <a:softEdge rad="112500"/>
          </a:effectLst>
          <a:extLst>
            <a:ext uri="{53640926-AAD7-44D8-BBD7-CCE9431645EC}">
              <a14:shadowObscured xmlns:a14="http://schemas.microsoft.com/office/drawing/2010/main"/>
            </a:ext>
          </a:extLst>
        </p:spPr>
      </p:pic>
      <p:sp>
        <p:nvSpPr>
          <p:cNvPr id="2" name="Round Same Side Corner Rectangle 1"/>
          <p:cNvSpPr/>
          <p:nvPr/>
        </p:nvSpPr>
        <p:spPr>
          <a:xfrm>
            <a:off x="1801813" y="2126512"/>
            <a:ext cx="6383337" cy="1892332"/>
          </a:xfrm>
          <a:prstGeom prst="round2SameRect">
            <a:avLst/>
          </a:prstGeom>
          <a:gradFill flip="none" rotWithShape="1">
            <a:gsLst>
              <a:gs pos="0">
                <a:schemeClr val="bg2">
                  <a:lumMod val="75000"/>
                </a:schemeClr>
              </a:gs>
              <a:gs pos="100000">
                <a:srgbClr val="FFFFD5"/>
              </a:gs>
            </a:gsLst>
            <a:path path="rect">
              <a:fillToRect l="100000" t="100000"/>
            </a:path>
            <a:tileRect r="-100000" b="-100000"/>
          </a:gradFill>
          <a:ln w="38100">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ZA" sz="4400" b="1" dirty="0" smtClean="0">
                <a:solidFill>
                  <a:schemeClr val="bg2">
                    <a:lumMod val="25000"/>
                  </a:schemeClr>
                </a:solidFill>
                <a:effectLst>
                  <a:outerShdw blurRad="38100" dist="38100" dir="2700000" algn="tl">
                    <a:srgbClr val="000000">
                      <a:alpha val="43137"/>
                    </a:srgbClr>
                  </a:outerShdw>
                </a:effectLst>
              </a:rPr>
              <a:t>Thank you</a:t>
            </a:r>
            <a:endParaRPr lang="en-GB" sz="4400" b="1" dirty="0">
              <a:solidFill>
                <a:schemeClr val="bg2">
                  <a:lumMod val="25000"/>
                </a:schemeClr>
              </a:solidFill>
              <a:effectLst>
                <a:outerShdw blurRad="38100" dist="38100" dir="2700000" algn="tl">
                  <a:srgbClr val="000000">
                    <a:alpha val="43137"/>
                  </a:srgbClr>
                </a:outerShdw>
              </a:effectLst>
            </a:endParaRPr>
          </a:p>
        </p:txBody>
      </p:sp>
      <p:cxnSp>
        <p:nvCxnSpPr>
          <p:cNvPr id="4" name="Straight Connector 3"/>
          <p:cNvCxnSpPr/>
          <p:nvPr/>
        </p:nvCxnSpPr>
        <p:spPr>
          <a:xfrm flipV="1">
            <a:off x="1801813" y="4232815"/>
            <a:ext cx="6383337" cy="12700"/>
          </a:xfrm>
          <a:prstGeom prst="line">
            <a:avLst/>
          </a:prstGeom>
          <a:ln w="15240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3845" y="3596640"/>
            <a:ext cx="3324284" cy="3073205"/>
          </a:xfrm>
          <a:prstGeom prst="rect">
            <a:avLst/>
          </a:prstGeom>
        </p:spPr>
      </p:pic>
    </p:spTree>
    <p:extLst>
      <p:ext uri="{BB962C8B-B14F-4D97-AF65-F5344CB8AC3E}">
        <p14:creationId xmlns:p14="http://schemas.microsoft.com/office/powerpoint/2010/main" val="7759086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BO-2</a:t>
            </a:r>
            <a:endParaRPr lang="en-ZA"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9708" y="943913"/>
            <a:ext cx="8364583" cy="5914087"/>
          </a:xfrm>
        </p:spPr>
      </p:pic>
    </p:spTree>
    <p:extLst>
      <p:ext uri="{BB962C8B-B14F-4D97-AF65-F5344CB8AC3E}">
        <p14:creationId xmlns:p14="http://schemas.microsoft.com/office/powerpoint/2010/main" val="28058874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54577" y="1248044"/>
          <a:ext cx="8834846" cy="5520968"/>
        </p:xfrm>
        <a:graphic>
          <a:graphicData uri="http://schemas.openxmlformats.org/drawingml/2006/table">
            <a:tbl>
              <a:tblPr>
                <a:tableStyleId>{5C22544A-7EE6-4342-B048-85BDC9FD1C3A}</a:tableStyleId>
              </a:tblPr>
              <a:tblGrid>
                <a:gridCol w="526869"/>
                <a:gridCol w="485503"/>
                <a:gridCol w="826681"/>
                <a:gridCol w="740861"/>
                <a:gridCol w="1151709"/>
                <a:gridCol w="2394857"/>
                <a:gridCol w="1932082"/>
                <a:gridCol w="776284"/>
              </a:tblGrid>
              <a:tr h="488414">
                <a:tc>
                  <a:txBody>
                    <a:bodyPr/>
                    <a:lstStyle/>
                    <a:p>
                      <a:pPr algn="l" fontAlgn="b"/>
                      <a:r>
                        <a:rPr lang="en-ZA" sz="1400" u="none" strike="noStrike" dirty="0">
                          <a:effectLst/>
                        </a:rPr>
                        <a:t>GRU</a:t>
                      </a:r>
                      <a:endParaRPr lang="en-ZA" sz="14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dirty="0" err="1">
                          <a:effectLst/>
                        </a:rPr>
                        <a:t>Quat</a:t>
                      </a:r>
                      <a:r>
                        <a:rPr lang="en-ZA" sz="1400" u="none" strike="noStrike" dirty="0">
                          <a:effectLst/>
                        </a:rPr>
                        <a:t>(s)</a:t>
                      </a:r>
                      <a:endParaRPr lang="en-ZA" sz="14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dirty="0">
                          <a:effectLst/>
                        </a:rPr>
                        <a:t>Aquifer</a:t>
                      </a:r>
                      <a:endParaRPr lang="en-ZA" sz="14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a:effectLst/>
                        </a:rPr>
                        <a:t>Component</a:t>
                      </a:r>
                      <a:endParaRPr lang="en-ZA" sz="14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a:effectLst/>
                        </a:rPr>
                        <a:t>Sub-Component</a:t>
                      </a:r>
                      <a:endParaRPr lang="en-ZA" sz="14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a:effectLst/>
                        </a:rPr>
                        <a:t>RQO Description (narrative)</a:t>
                      </a:r>
                      <a:endParaRPr lang="en-ZA" sz="14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a:effectLst/>
                        </a:rPr>
                        <a:t>Indicator</a:t>
                      </a:r>
                      <a:endParaRPr lang="en-ZA" sz="14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a:effectLst/>
                        </a:rPr>
                        <a:t>Numerical Value</a:t>
                      </a:r>
                      <a:endParaRPr lang="en-ZA" sz="1400" b="1" i="0" u="none" strike="noStrike">
                        <a:solidFill>
                          <a:srgbClr val="000000"/>
                        </a:solidFill>
                        <a:effectLst/>
                        <a:latin typeface="Calibri" panose="020F0502020204030204" pitchFamily="34" charset="0"/>
                      </a:endParaRPr>
                    </a:p>
                  </a:txBody>
                  <a:tcPr marL="0" marR="0" marT="0" marB="0" anchor="b"/>
                </a:tc>
              </a:tr>
              <a:tr h="1078579">
                <a:tc rowSpan="5">
                  <a:txBody>
                    <a:bodyPr/>
                    <a:lstStyle/>
                    <a:p>
                      <a:pPr algn="ctr" fontAlgn="b"/>
                      <a:r>
                        <a:rPr lang="en-ZA" sz="1400" u="none" strike="noStrike">
                          <a:effectLst/>
                        </a:rPr>
                        <a:t>BO-2</a:t>
                      </a:r>
                      <a:endParaRPr lang="en-ZA" sz="1400" b="0" i="0" u="none" strike="noStrike">
                        <a:solidFill>
                          <a:srgbClr val="000000"/>
                        </a:solidFill>
                        <a:effectLst/>
                        <a:latin typeface="Calibri" panose="020F0502020204030204" pitchFamily="34" charset="0"/>
                      </a:endParaRPr>
                    </a:p>
                  </a:txBody>
                  <a:tcPr marL="0" marR="0" marT="0" marB="0" anchor="b"/>
                </a:tc>
                <a:tc rowSpan="5">
                  <a:txBody>
                    <a:bodyPr/>
                    <a:lstStyle/>
                    <a:p>
                      <a:pPr algn="ctr" fontAlgn="b"/>
                      <a:r>
                        <a:rPr lang="en-ZA" sz="1400" u="none" strike="noStrike" dirty="0">
                          <a:effectLst/>
                        </a:rPr>
                        <a:t> G40H </a:t>
                      </a:r>
                      <a:endParaRPr lang="en-ZA" sz="14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ZA" sz="1400" u="none" strike="noStrike" dirty="0">
                          <a:effectLst/>
                        </a:rPr>
                        <a:t>All</a:t>
                      </a:r>
                      <a:endParaRPr lang="en-Z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dirty="0">
                          <a:effectLst/>
                        </a:rPr>
                        <a:t>Available Yield</a:t>
                      </a:r>
                      <a:endParaRPr lang="en-Z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dirty="0">
                          <a:effectLst/>
                        </a:rPr>
                        <a:t>Abstraction</a:t>
                      </a:r>
                      <a:endParaRPr lang="en-Z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a:effectLst/>
                        </a:rPr>
                        <a:t>Groundwater use should be sustainable for all users and the environment</a:t>
                      </a:r>
                      <a:endParaRPr lang="en-ZA" sz="1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a:effectLst/>
                        </a:rPr>
                        <a:t>Water level recovers from abstraction impact during wet season, under consideration of climate change and drought cycles.</a:t>
                      </a:r>
                      <a:endParaRPr lang="en-ZA" sz="1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a:effectLst/>
                        </a:rPr>
                        <a:t>n/a</a:t>
                      </a:r>
                      <a:endParaRPr lang="en-ZA" sz="1400" b="0" i="0" u="none" strike="noStrike">
                        <a:solidFill>
                          <a:srgbClr val="000000"/>
                        </a:solidFill>
                        <a:effectLst/>
                        <a:latin typeface="Calibri" panose="020F0502020204030204" pitchFamily="34" charset="0"/>
                      </a:endParaRPr>
                    </a:p>
                  </a:txBody>
                  <a:tcPr marL="0" marR="0" marT="0" marB="0" anchor="b"/>
                </a:tc>
              </a:tr>
              <a:tr h="809397">
                <a:tc vMerge="1">
                  <a:txBody>
                    <a:bodyPr/>
                    <a:lstStyle/>
                    <a:p>
                      <a:endParaRPr lang="en-ZA"/>
                    </a:p>
                  </a:txBody>
                  <a:tcPr/>
                </a:tc>
                <a:tc vMerge="1">
                  <a:txBody>
                    <a:bodyPr/>
                    <a:lstStyle/>
                    <a:p>
                      <a:endParaRPr lang="en-ZA"/>
                    </a:p>
                  </a:txBody>
                  <a:tcPr/>
                </a:tc>
                <a:tc>
                  <a:txBody>
                    <a:bodyPr/>
                    <a:lstStyle/>
                    <a:p>
                      <a:pPr algn="r" fontAlgn="b"/>
                      <a:r>
                        <a:rPr lang="en-ZA" sz="1400" u="none" strike="noStrike">
                          <a:effectLst/>
                        </a:rPr>
                        <a:t>All</a:t>
                      </a:r>
                      <a:endParaRPr lang="en-ZA" sz="1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dirty="0">
                          <a:effectLst/>
                        </a:rPr>
                        <a:t>Available Yield (and quality)</a:t>
                      </a:r>
                      <a:endParaRPr lang="en-Z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dirty="0">
                          <a:effectLst/>
                        </a:rPr>
                        <a:t>Groundwater level</a:t>
                      </a:r>
                      <a:endParaRPr lang="en-Z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a:effectLst/>
                        </a:rPr>
                        <a:t>Minimum water level in abstraction boreholes within 2.5km from the ocean to avoid saline intrusion</a:t>
                      </a:r>
                      <a:endParaRPr lang="en-ZA" sz="1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a:effectLst/>
                        </a:rPr>
                        <a:t>Water level</a:t>
                      </a:r>
                      <a:endParaRPr lang="en-ZA" sz="1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a:effectLst/>
                        </a:rPr>
                        <a:t>1 mamsl</a:t>
                      </a:r>
                      <a:endParaRPr lang="en-ZA" sz="1400" b="0" i="0" u="none" strike="noStrike">
                        <a:solidFill>
                          <a:srgbClr val="000000"/>
                        </a:solidFill>
                        <a:effectLst/>
                        <a:latin typeface="Calibri" panose="020F0502020204030204" pitchFamily="34" charset="0"/>
                      </a:endParaRPr>
                    </a:p>
                  </a:txBody>
                  <a:tcPr marL="0" marR="0" marT="0" marB="0" anchor="b"/>
                </a:tc>
              </a:tr>
              <a:tr h="809397">
                <a:tc vMerge="1">
                  <a:txBody>
                    <a:bodyPr/>
                    <a:lstStyle/>
                    <a:p>
                      <a:endParaRPr lang="en-ZA"/>
                    </a:p>
                  </a:txBody>
                  <a:tcPr/>
                </a:tc>
                <a:tc vMerge="1">
                  <a:txBody>
                    <a:bodyPr/>
                    <a:lstStyle/>
                    <a:p>
                      <a:endParaRPr lang="en-ZA"/>
                    </a:p>
                  </a:txBody>
                  <a:tcPr/>
                </a:tc>
                <a:tc>
                  <a:txBody>
                    <a:bodyPr/>
                    <a:lstStyle/>
                    <a:p>
                      <a:pPr algn="r" fontAlgn="b"/>
                      <a:r>
                        <a:rPr lang="en-ZA" sz="1400" u="none" strike="noStrike">
                          <a:effectLst/>
                        </a:rPr>
                        <a:t>Superficial aquifers</a:t>
                      </a:r>
                      <a:endParaRPr lang="en-ZA" sz="1400" b="0" i="0" u="none" strike="noStrike">
                        <a:solidFill>
                          <a:srgbClr val="000000"/>
                        </a:solidFill>
                        <a:effectLst/>
                        <a:latin typeface="Calibri" panose="020F0502020204030204" pitchFamily="34" charset="0"/>
                      </a:endParaRPr>
                    </a:p>
                  </a:txBody>
                  <a:tcPr marL="0" marR="0" marT="0" marB="0" anchor="b"/>
                </a:tc>
                <a:tc rowSpan="3">
                  <a:txBody>
                    <a:bodyPr/>
                    <a:lstStyle/>
                    <a:p>
                      <a:pPr algn="l" fontAlgn="b"/>
                      <a:r>
                        <a:rPr lang="en-ZA" sz="1400" u="none" strike="noStrike" dirty="0">
                          <a:effectLst/>
                        </a:rPr>
                        <a:t>Quantity</a:t>
                      </a:r>
                      <a:endParaRPr lang="en-Z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dirty="0">
                          <a:effectLst/>
                        </a:rPr>
                        <a:t>Discharge</a:t>
                      </a:r>
                      <a:endParaRPr lang="en-Z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a:effectLst/>
                        </a:rPr>
                        <a:t>The natural gradient between groundwater and surface water should be maintained</a:t>
                      </a:r>
                      <a:endParaRPr lang="en-ZA" sz="1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a:effectLst/>
                        </a:rPr>
                        <a:t>Relative water levels between groundwater and suface water (in mamsl)</a:t>
                      </a:r>
                      <a:endParaRPr lang="en-ZA" sz="1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a:effectLst/>
                        </a:rPr>
                        <a:t>n/a</a:t>
                      </a:r>
                      <a:endParaRPr lang="en-ZA" sz="1400" b="0" i="0" u="none" strike="noStrike">
                        <a:solidFill>
                          <a:srgbClr val="000000"/>
                        </a:solidFill>
                        <a:effectLst/>
                        <a:latin typeface="Calibri" panose="020F0502020204030204" pitchFamily="34" charset="0"/>
                      </a:endParaRPr>
                    </a:p>
                  </a:txBody>
                  <a:tcPr marL="0" marR="0" marT="0" marB="0" anchor="b"/>
                </a:tc>
              </a:tr>
              <a:tr h="1078579">
                <a:tc vMerge="1">
                  <a:txBody>
                    <a:bodyPr/>
                    <a:lstStyle/>
                    <a:p>
                      <a:endParaRPr lang="en-ZA"/>
                    </a:p>
                  </a:txBody>
                  <a:tcPr/>
                </a:tc>
                <a:tc vMerge="1">
                  <a:txBody>
                    <a:bodyPr/>
                    <a:lstStyle/>
                    <a:p>
                      <a:endParaRPr lang="en-ZA"/>
                    </a:p>
                  </a:txBody>
                  <a:tcPr/>
                </a:tc>
                <a:tc>
                  <a:txBody>
                    <a:bodyPr/>
                    <a:lstStyle/>
                    <a:p>
                      <a:pPr algn="r" fontAlgn="b"/>
                      <a:r>
                        <a:rPr lang="en-ZA" sz="1400" u="none" strike="noStrike">
                          <a:effectLst/>
                        </a:rPr>
                        <a:t>All</a:t>
                      </a:r>
                      <a:endParaRPr lang="en-ZA" sz="1400" b="0" i="0" u="none" strike="noStrike">
                        <a:solidFill>
                          <a:srgbClr val="000000"/>
                        </a:solidFill>
                        <a:effectLst/>
                        <a:latin typeface="Calibri" panose="020F0502020204030204" pitchFamily="34" charset="0"/>
                      </a:endParaRPr>
                    </a:p>
                  </a:txBody>
                  <a:tcPr marL="0" marR="0" marT="0" marB="0" anchor="b"/>
                </a:tc>
                <a:tc vMerge="1">
                  <a:txBody>
                    <a:bodyPr/>
                    <a:lstStyle/>
                    <a:p>
                      <a:endParaRPr lang="en-ZA"/>
                    </a:p>
                  </a:txBody>
                  <a:tcPr/>
                </a:tc>
                <a:tc>
                  <a:txBody>
                    <a:bodyPr/>
                    <a:lstStyle/>
                    <a:p>
                      <a:pPr algn="l" fontAlgn="b"/>
                      <a:r>
                        <a:rPr lang="en-ZA" sz="1400" u="none" strike="noStrike" dirty="0">
                          <a:effectLst/>
                        </a:rPr>
                        <a:t>Discharge</a:t>
                      </a:r>
                      <a:endParaRPr lang="en-Z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dirty="0">
                          <a:effectLst/>
                        </a:rPr>
                        <a:t>No groundwater abstraction around</a:t>
                      </a:r>
                      <a:br>
                        <a:rPr lang="en-ZA" sz="1400" u="none" strike="noStrike" dirty="0">
                          <a:effectLst/>
                        </a:rPr>
                      </a:br>
                      <a:r>
                        <a:rPr lang="en-ZA" sz="1400" u="none" strike="noStrike" dirty="0">
                          <a:effectLst/>
                        </a:rPr>
                        <a:t>wetland and river FEPAs in</a:t>
                      </a:r>
                      <a:br>
                        <a:rPr lang="en-ZA" sz="1400" u="none" strike="noStrike" dirty="0">
                          <a:effectLst/>
                        </a:rPr>
                      </a:br>
                      <a:r>
                        <a:rPr lang="en-ZA" sz="1400" u="none" strike="noStrike" dirty="0">
                          <a:effectLst/>
                        </a:rPr>
                        <a:t>accordance with the implementation</a:t>
                      </a:r>
                      <a:br>
                        <a:rPr lang="en-ZA" sz="1400" u="none" strike="noStrike" dirty="0">
                          <a:effectLst/>
                        </a:rPr>
                      </a:br>
                      <a:r>
                        <a:rPr lang="en-ZA" sz="1400" u="none" strike="noStrike" dirty="0">
                          <a:effectLst/>
                        </a:rPr>
                        <a:t>manual for FEPAs.</a:t>
                      </a:r>
                      <a:endParaRPr lang="en-Z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dirty="0">
                          <a:effectLst/>
                        </a:rPr>
                        <a:t>Buffer zones</a:t>
                      </a:r>
                      <a:endParaRPr lang="en-Z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a:effectLst/>
                        </a:rPr>
                        <a:t>250m</a:t>
                      </a:r>
                      <a:endParaRPr lang="en-ZA" sz="1400" b="0" i="0" u="none" strike="noStrike">
                        <a:solidFill>
                          <a:srgbClr val="000000"/>
                        </a:solidFill>
                        <a:effectLst/>
                        <a:latin typeface="Calibri" panose="020F0502020204030204" pitchFamily="34" charset="0"/>
                      </a:endParaRPr>
                    </a:p>
                  </a:txBody>
                  <a:tcPr marL="0" marR="0" marT="0" marB="0" anchor="b"/>
                </a:tc>
              </a:tr>
              <a:tr h="809397">
                <a:tc vMerge="1">
                  <a:txBody>
                    <a:bodyPr/>
                    <a:lstStyle/>
                    <a:p>
                      <a:endParaRPr lang="en-ZA"/>
                    </a:p>
                  </a:txBody>
                  <a:tcPr/>
                </a:tc>
                <a:tc vMerge="1">
                  <a:txBody>
                    <a:bodyPr/>
                    <a:lstStyle/>
                    <a:p>
                      <a:endParaRPr lang="en-ZA"/>
                    </a:p>
                  </a:txBody>
                  <a:tcPr/>
                </a:tc>
                <a:tc>
                  <a:txBody>
                    <a:bodyPr/>
                    <a:lstStyle/>
                    <a:p>
                      <a:pPr algn="r" fontAlgn="b"/>
                      <a:r>
                        <a:rPr lang="en-ZA" sz="1400" u="none" strike="noStrike">
                          <a:effectLst/>
                        </a:rPr>
                        <a:t>All</a:t>
                      </a:r>
                      <a:endParaRPr lang="en-ZA" sz="1400" b="0" i="0" u="none" strike="noStrike">
                        <a:solidFill>
                          <a:srgbClr val="000000"/>
                        </a:solidFill>
                        <a:effectLst/>
                        <a:latin typeface="Calibri" panose="020F0502020204030204" pitchFamily="34" charset="0"/>
                      </a:endParaRPr>
                    </a:p>
                  </a:txBody>
                  <a:tcPr marL="0" marR="0" marT="0" marB="0" anchor="b"/>
                </a:tc>
                <a:tc vMerge="1">
                  <a:txBody>
                    <a:bodyPr/>
                    <a:lstStyle/>
                    <a:p>
                      <a:endParaRPr lang="en-ZA"/>
                    </a:p>
                  </a:txBody>
                  <a:tcPr/>
                </a:tc>
                <a:tc>
                  <a:txBody>
                    <a:bodyPr/>
                    <a:lstStyle/>
                    <a:p>
                      <a:pPr algn="l" fontAlgn="b"/>
                      <a:r>
                        <a:rPr lang="en-ZA" sz="1400" u="none" strike="noStrike">
                          <a:effectLst/>
                        </a:rPr>
                        <a:t>Low flow in river</a:t>
                      </a:r>
                      <a:endParaRPr lang="en-ZA" sz="1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dirty="0">
                          <a:effectLst/>
                        </a:rPr>
                        <a:t>Compliance to the low flow requirements in the river, as per surface water RQO requirement</a:t>
                      </a:r>
                      <a:endParaRPr lang="en-Z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dirty="0">
                          <a:effectLst/>
                        </a:rPr>
                        <a:t>Compliance with the </a:t>
                      </a:r>
                      <a:r>
                        <a:rPr lang="en-ZA" sz="1400" u="none" strike="noStrike" dirty="0" err="1">
                          <a:effectLst/>
                        </a:rPr>
                        <a:t>lowflow</a:t>
                      </a:r>
                      <a:r>
                        <a:rPr lang="en-ZA" sz="1400" u="none" strike="noStrike" dirty="0">
                          <a:effectLst/>
                        </a:rPr>
                        <a:t> requirements in the river </a:t>
                      </a:r>
                      <a:endParaRPr lang="en-Z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400" u="none" strike="noStrike" dirty="0">
                          <a:effectLst/>
                        </a:rPr>
                        <a:t>See section 3.1</a:t>
                      </a:r>
                      <a:endParaRPr lang="en-ZA" sz="1400" b="0" i="0" u="none" strike="noStrike" dirty="0">
                        <a:solidFill>
                          <a:srgbClr val="000000"/>
                        </a:solidFill>
                        <a:effectLst/>
                        <a:latin typeface="Calibri" panose="020F0502020204030204" pitchFamily="34" charset="0"/>
                      </a:endParaRPr>
                    </a:p>
                  </a:txBody>
                  <a:tcPr marL="0" marR="0" marT="0" marB="0" anchor="b"/>
                </a:tc>
              </a:tr>
            </a:tbl>
          </a:graphicData>
        </a:graphic>
      </p:graphicFrame>
      <p:sp>
        <p:nvSpPr>
          <p:cNvPr id="2" name="Title 1"/>
          <p:cNvSpPr>
            <a:spLocks noGrp="1"/>
          </p:cNvSpPr>
          <p:nvPr>
            <p:ph type="title"/>
          </p:nvPr>
        </p:nvSpPr>
        <p:spPr/>
        <p:txBody>
          <a:bodyPr/>
          <a:lstStyle/>
          <a:p>
            <a:r>
              <a:rPr lang="en-ZA" dirty="0" smtClean="0"/>
              <a:t>BO-2</a:t>
            </a:r>
            <a:endParaRPr lang="en-ZA" dirty="0"/>
          </a:p>
        </p:txBody>
      </p:sp>
      <p:sp>
        <p:nvSpPr>
          <p:cNvPr id="11" name="TextBox 10"/>
          <p:cNvSpPr txBox="1"/>
          <p:nvPr/>
        </p:nvSpPr>
        <p:spPr>
          <a:xfrm>
            <a:off x="6258495" y="3103446"/>
            <a:ext cx="2730928" cy="400110"/>
          </a:xfrm>
          <a:prstGeom prst="rect">
            <a:avLst/>
          </a:prstGeom>
          <a:solidFill>
            <a:schemeClr val="bg1"/>
          </a:solidFill>
        </p:spPr>
        <p:txBody>
          <a:bodyPr wrap="square" rtlCol="0">
            <a:spAutoFit/>
          </a:bodyPr>
          <a:lstStyle/>
          <a:p>
            <a:r>
              <a:rPr lang="en-ZA" sz="2000" dirty="0" smtClean="0"/>
              <a:t>Coastal abstraction</a:t>
            </a:r>
            <a:endParaRPr lang="en-ZA" sz="2000" dirty="0"/>
          </a:p>
        </p:txBody>
      </p:sp>
    </p:spTree>
    <p:extLst>
      <p:ext uri="{BB962C8B-B14F-4D97-AF65-F5344CB8AC3E}">
        <p14:creationId xmlns:p14="http://schemas.microsoft.com/office/powerpoint/2010/main" val="123526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ZA" dirty="0" smtClean="0"/>
              <a:t>BO-2</a:t>
            </a:r>
            <a:endParaRPr lang="en-ZA" dirty="0"/>
          </a:p>
        </p:txBody>
      </p:sp>
      <p:sp>
        <p:nvSpPr>
          <p:cNvPr id="5" name="TextBox 4"/>
          <p:cNvSpPr txBox="1"/>
          <p:nvPr/>
        </p:nvSpPr>
        <p:spPr>
          <a:xfrm>
            <a:off x="4894217" y="116782"/>
            <a:ext cx="4357453" cy="923330"/>
          </a:xfrm>
          <a:prstGeom prst="rect">
            <a:avLst/>
          </a:prstGeom>
          <a:noFill/>
        </p:spPr>
        <p:txBody>
          <a:bodyPr wrap="square" rtlCol="0">
            <a:spAutoFit/>
          </a:bodyPr>
          <a:lstStyle/>
          <a:p>
            <a:r>
              <a:rPr lang="en-ZA" sz="1800" dirty="0" smtClean="0"/>
              <a:t>Limited local WQ data:</a:t>
            </a:r>
          </a:p>
          <a:p>
            <a:r>
              <a:rPr lang="en-ZA" sz="1800" dirty="0" smtClean="0">
                <a:solidFill>
                  <a:schemeClr val="accent6">
                    <a:lumMod val="50000"/>
                  </a:schemeClr>
                </a:solidFill>
              </a:rPr>
              <a:t>95% </a:t>
            </a:r>
            <a:r>
              <a:rPr lang="en-ZA" sz="1800" dirty="0">
                <a:solidFill>
                  <a:schemeClr val="accent6">
                    <a:lumMod val="50000"/>
                  </a:schemeClr>
                </a:solidFill>
              </a:rPr>
              <a:t>from this geology across the </a:t>
            </a:r>
            <a:r>
              <a:rPr lang="en-ZA" sz="1800" dirty="0" smtClean="0">
                <a:solidFill>
                  <a:schemeClr val="accent6">
                    <a:lumMod val="50000"/>
                  </a:schemeClr>
                </a:solidFill>
              </a:rPr>
              <a:t>region</a:t>
            </a:r>
            <a:endParaRPr lang="en-ZA" sz="1800" b="1" dirty="0" smtClean="0">
              <a:solidFill>
                <a:schemeClr val="accent6">
                  <a:lumMod val="50000"/>
                </a:schemeClr>
              </a:solidFill>
            </a:endParaRPr>
          </a:p>
          <a:p>
            <a:r>
              <a:rPr lang="en-ZA" sz="1800" dirty="0" smtClean="0">
                <a:solidFill>
                  <a:schemeClr val="accent4">
                    <a:lumMod val="75000"/>
                  </a:schemeClr>
                </a:solidFill>
              </a:rPr>
              <a:t>90% from this geology across the region</a:t>
            </a:r>
          </a:p>
        </p:txBody>
      </p:sp>
      <p:graphicFrame>
        <p:nvGraphicFramePr>
          <p:cNvPr id="4" name="Content Placeholder 3"/>
          <p:cNvGraphicFramePr>
            <a:graphicFrameLocks noGrp="1"/>
          </p:cNvGraphicFramePr>
          <p:nvPr>
            <p:ph idx="1"/>
          </p:nvPr>
        </p:nvGraphicFramePr>
        <p:xfrm>
          <a:off x="91440" y="1570004"/>
          <a:ext cx="8860971" cy="2984972"/>
        </p:xfrm>
        <a:graphic>
          <a:graphicData uri="http://schemas.openxmlformats.org/drawingml/2006/table">
            <a:tbl>
              <a:tblPr>
                <a:tableStyleId>{5C22544A-7EE6-4342-B048-85BDC9FD1C3A}</a:tableStyleId>
              </a:tblPr>
              <a:tblGrid>
                <a:gridCol w="685891"/>
                <a:gridCol w="677000"/>
                <a:gridCol w="1349829"/>
                <a:gridCol w="1001486"/>
                <a:gridCol w="1567543"/>
                <a:gridCol w="1654628"/>
                <a:gridCol w="1036320"/>
                <a:gridCol w="888274"/>
              </a:tblGrid>
              <a:tr h="258645">
                <a:tc>
                  <a:txBody>
                    <a:bodyPr/>
                    <a:lstStyle/>
                    <a:p>
                      <a:pPr algn="l" fontAlgn="b"/>
                      <a:r>
                        <a:rPr lang="en-ZA" sz="1600" u="none" strike="noStrike" dirty="0">
                          <a:effectLst/>
                        </a:rPr>
                        <a:t>GRU</a:t>
                      </a:r>
                      <a:endParaRPr lang="en-ZA" sz="16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a:effectLst/>
                        </a:rPr>
                        <a:t>Quat(s)</a:t>
                      </a:r>
                      <a:endParaRPr lang="en-ZA" sz="16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a:effectLst/>
                        </a:rPr>
                        <a:t>Aquifer</a:t>
                      </a:r>
                      <a:endParaRPr lang="en-ZA" sz="16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a:effectLst/>
                        </a:rPr>
                        <a:t>Component</a:t>
                      </a:r>
                      <a:endParaRPr lang="en-ZA" sz="16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a:effectLst/>
                        </a:rPr>
                        <a:t>Sub-Component</a:t>
                      </a:r>
                      <a:endParaRPr lang="en-ZA" sz="16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a:effectLst/>
                        </a:rPr>
                        <a:t>RQO Description (narrative)</a:t>
                      </a:r>
                      <a:endParaRPr lang="en-ZA" sz="16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a:effectLst/>
                        </a:rPr>
                        <a:t>Indicator</a:t>
                      </a:r>
                      <a:endParaRPr lang="en-ZA" sz="16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a:effectLst/>
                        </a:rPr>
                        <a:t>Numerical Value</a:t>
                      </a:r>
                      <a:endParaRPr lang="en-ZA" sz="1600" b="1" i="0" u="none" strike="noStrike">
                        <a:solidFill>
                          <a:srgbClr val="000000"/>
                        </a:solidFill>
                        <a:effectLst/>
                        <a:latin typeface="Calibri" panose="020F0502020204030204" pitchFamily="34" charset="0"/>
                      </a:endParaRPr>
                    </a:p>
                  </a:txBody>
                  <a:tcPr marL="0" marR="0" marT="0" marB="0" anchor="b"/>
                </a:tc>
              </a:tr>
              <a:tr h="302732">
                <a:tc rowSpan="8">
                  <a:txBody>
                    <a:bodyPr/>
                    <a:lstStyle/>
                    <a:p>
                      <a:pPr algn="ctr" fontAlgn="b"/>
                      <a:r>
                        <a:rPr lang="en-ZA" sz="1600" u="none" strike="noStrike">
                          <a:effectLst/>
                        </a:rPr>
                        <a:t>BO-2</a:t>
                      </a:r>
                      <a:endParaRPr lang="en-ZA" sz="1600" b="0" i="0" u="none" strike="noStrike">
                        <a:solidFill>
                          <a:srgbClr val="000000"/>
                        </a:solidFill>
                        <a:effectLst/>
                        <a:latin typeface="Calibri" panose="020F0502020204030204" pitchFamily="34" charset="0"/>
                      </a:endParaRPr>
                    </a:p>
                  </a:txBody>
                  <a:tcPr marL="0" marR="0" marT="0" marB="0" anchor="b"/>
                </a:tc>
                <a:tc rowSpan="8">
                  <a:txBody>
                    <a:bodyPr/>
                    <a:lstStyle/>
                    <a:p>
                      <a:pPr algn="ctr" fontAlgn="b"/>
                      <a:r>
                        <a:rPr lang="en-ZA" sz="1600" u="none" strike="noStrike">
                          <a:effectLst/>
                        </a:rPr>
                        <a:t> G40H </a:t>
                      </a:r>
                      <a:endParaRPr lang="en-ZA" sz="1600" b="0" i="0" u="none" strike="noStrike">
                        <a:solidFill>
                          <a:srgbClr val="000000"/>
                        </a:solidFill>
                        <a:effectLst/>
                        <a:latin typeface="Calibri" panose="020F0502020204030204" pitchFamily="34" charset="0"/>
                      </a:endParaRPr>
                    </a:p>
                  </a:txBody>
                  <a:tcPr marL="0" marR="0" marT="0" marB="0" anchor="b"/>
                </a:tc>
                <a:tc rowSpan="2">
                  <a:txBody>
                    <a:bodyPr/>
                    <a:lstStyle/>
                    <a:p>
                      <a:pPr algn="r" fontAlgn="b"/>
                      <a:r>
                        <a:rPr lang="en-ZA" sz="1600" u="none" strike="noStrike" dirty="0" err="1">
                          <a:effectLst/>
                        </a:rPr>
                        <a:t>Cenozoic</a:t>
                      </a:r>
                      <a:r>
                        <a:rPr lang="en-ZA" sz="1600" u="none" strike="noStrike" dirty="0">
                          <a:effectLst/>
                        </a:rPr>
                        <a:t> coastal deposits</a:t>
                      </a:r>
                      <a:endParaRPr lang="en-ZA" sz="1600" b="0" i="0" u="none" strike="noStrike" dirty="0">
                        <a:solidFill>
                          <a:srgbClr val="000000"/>
                        </a:solidFill>
                        <a:effectLst/>
                        <a:latin typeface="Calibri" panose="020F0502020204030204" pitchFamily="34" charset="0"/>
                      </a:endParaRPr>
                    </a:p>
                  </a:txBody>
                  <a:tcPr marL="0" marR="0" marT="0" marB="0" anchor="b"/>
                </a:tc>
                <a:tc rowSpan="8">
                  <a:txBody>
                    <a:bodyPr/>
                    <a:lstStyle/>
                    <a:p>
                      <a:pPr algn="l" fontAlgn="b"/>
                      <a:r>
                        <a:rPr lang="en-ZA" sz="1600" u="none" strike="noStrike" dirty="0">
                          <a:effectLst/>
                        </a:rPr>
                        <a:t>Quality</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a:effectLst/>
                        </a:rPr>
                        <a:t>Nutrients</a:t>
                      </a:r>
                      <a:endParaRPr lang="en-ZA" sz="1600" b="0" i="0" u="none" strike="noStrike">
                        <a:solidFill>
                          <a:srgbClr val="000000"/>
                        </a:solidFill>
                        <a:effectLst/>
                        <a:latin typeface="Calibri" panose="020F0502020204030204" pitchFamily="34" charset="0"/>
                      </a:endParaRPr>
                    </a:p>
                  </a:txBody>
                  <a:tcPr marL="0" marR="0" marT="0" marB="0" anchor="b"/>
                </a:tc>
                <a:tc rowSpan="8">
                  <a:txBody>
                    <a:bodyPr/>
                    <a:lstStyle/>
                    <a:p>
                      <a:pPr algn="l" fontAlgn="b"/>
                      <a:r>
                        <a:rPr lang="en-ZA" sz="1600" u="none" strike="noStrike" dirty="0">
                          <a:effectLst/>
                        </a:rPr>
                        <a:t>Groundwater should be fit for domestic use after treatment; and groundwater quality shall not show a deteriorating trend from natural background</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a:effectLst/>
                        </a:rPr>
                        <a:t>NO</a:t>
                      </a:r>
                      <a:r>
                        <a:rPr lang="en-ZA" sz="1600" u="none" strike="noStrike" baseline="-25000">
                          <a:effectLst/>
                        </a:rPr>
                        <a:t>3</a:t>
                      </a:r>
                      <a:r>
                        <a:rPr lang="en-ZA" sz="1600" u="none" strike="noStrike">
                          <a:effectLst/>
                        </a:rPr>
                        <a:t> (as N)</a:t>
                      </a:r>
                      <a:endParaRPr lang="en-ZA" sz="16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b="1" u="none" strike="noStrike" dirty="0">
                          <a:solidFill>
                            <a:schemeClr val="accent4">
                              <a:lumMod val="75000"/>
                            </a:schemeClr>
                          </a:solidFill>
                          <a:effectLst/>
                        </a:rPr>
                        <a:t>9.8 mg/l</a:t>
                      </a:r>
                      <a:endParaRPr lang="en-ZA" sz="1600" b="1" i="0" u="none" strike="noStrike" dirty="0">
                        <a:solidFill>
                          <a:schemeClr val="accent4">
                            <a:lumMod val="75000"/>
                          </a:schemeClr>
                        </a:solidFill>
                        <a:effectLst/>
                        <a:latin typeface="Calibri" panose="020F0502020204030204" pitchFamily="34" charset="0"/>
                      </a:endParaRPr>
                    </a:p>
                  </a:txBody>
                  <a:tcPr marL="0" marR="0" marT="0" marB="0" anchor="b"/>
                </a:tc>
              </a:tr>
              <a:tr h="143038">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b"/>
                      <a:r>
                        <a:rPr lang="en-ZA" sz="1600" u="none" strike="noStrike" dirty="0">
                          <a:effectLst/>
                        </a:rPr>
                        <a:t>Salts</a:t>
                      </a:r>
                      <a:endParaRPr lang="en-ZA" sz="1600" b="0" i="0" u="none" strike="noStrike" dirty="0">
                        <a:solidFill>
                          <a:srgbClr val="000000"/>
                        </a:solidFill>
                        <a:effectLst/>
                        <a:latin typeface="Calibri" panose="020F0502020204030204" pitchFamily="34" charset="0"/>
                      </a:endParaRPr>
                    </a:p>
                  </a:txBody>
                  <a:tcPr marL="0" marR="0" marT="0" marB="0" anchor="b"/>
                </a:tc>
                <a:tc vMerge="1">
                  <a:txBody>
                    <a:bodyPr/>
                    <a:lstStyle/>
                    <a:p>
                      <a:endParaRPr lang="en-ZA"/>
                    </a:p>
                  </a:txBody>
                  <a:tcPr/>
                </a:tc>
                <a:tc>
                  <a:txBody>
                    <a:bodyPr/>
                    <a:lstStyle/>
                    <a:p>
                      <a:pPr algn="l" fontAlgn="b"/>
                      <a:r>
                        <a:rPr lang="en-ZA" sz="1600" u="none" strike="noStrike">
                          <a:effectLst/>
                        </a:rPr>
                        <a:t>EC</a:t>
                      </a:r>
                      <a:endParaRPr lang="en-ZA" sz="16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b="1" u="none" strike="noStrike" dirty="0">
                          <a:solidFill>
                            <a:schemeClr val="accent4">
                              <a:lumMod val="75000"/>
                            </a:schemeClr>
                          </a:solidFill>
                          <a:effectLst/>
                        </a:rPr>
                        <a:t>280 </a:t>
                      </a:r>
                      <a:r>
                        <a:rPr lang="en-ZA" sz="1600" b="1" u="none" strike="noStrike" dirty="0" err="1">
                          <a:solidFill>
                            <a:schemeClr val="accent4">
                              <a:lumMod val="75000"/>
                            </a:schemeClr>
                          </a:solidFill>
                          <a:effectLst/>
                        </a:rPr>
                        <a:t>mS</a:t>
                      </a:r>
                      <a:r>
                        <a:rPr lang="en-ZA" sz="1600" b="1" u="none" strike="noStrike" dirty="0">
                          <a:solidFill>
                            <a:schemeClr val="accent4">
                              <a:lumMod val="75000"/>
                            </a:schemeClr>
                          </a:solidFill>
                          <a:effectLst/>
                        </a:rPr>
                        <a:t>/m</a:t>
                      </a:r>
                      <a:endParaRPr lang="en-ZA" sz="1600" b="1" i="0" u="none" strike="noStrike" dirty="0">
                        <a:solidFill>
                          <a:schemeClr val="accent4">
                            <a:lumMod val="75000"/>
                          </a:schemeClr>
                        </a:solidFill>
                        <a:effectLst/>
                        <a:latin typeface="Calibri" panose="020F0502020204030204" pitchFamily="34" charset="0"/>
                      </a:endParaRPr>
                    </a:p>
                  </a:txBody>
                  <a:tcPr marL="0" marR="0" marT="0" marB="0" anchor="b"/>
                </a:tc>
              </a:tr>
              <a:tr h="168021">
                <a:tc vMerge="1">
                  <a:txBody>
                    <a:bodyPr/>
                    <a:lstStyle/>
                    <a:p>
                      <a:endParaRPr lang="en-ZA"/>
                    </a:p>
                  </a:txBody>
                  <a:tcPr/>
                </a:tc>
                <a:tc vMerge="1">
                  <a:txBody>
                    <a:bodyPr/>
                    <a:lstStyle/>
                    <a:p>
                      <a:endParaRPr lang="en-ZA"/>
                    </a:p>
                  </a:txBody>
                  <a:tcPr/>
                </a:tc>
                <a:tc rowSpan="2">
                  <a:txBody>
                    <a:bodyPr/>
                    <a:lstStyle/>
                    <a:p>
                      <a:pPr algn="r" fontAlgn="b"/>
                      <a:r>
                        <a:rPr lang="en-ZA" sz="1600" u="none" strike="noStrike">
                          <a:effectLst/>
                        </a:rPr>
                        <a:t>Bokkeveld Group</a:t>
                      </a:r>
                      <a:endParaRPr lang="en-ZA" sz="1600" b="0" i="0" u="none" strike="noStrike">
                        <a:solidFill>
                          <a:srgbClr val="000000"/>
                        </a:solidFill>
                        <a:effectLst/>
                        <a:latin typeface="Calibri" panose="020F0502020204030204" pitchFamily="34" charset="0"/>
                      </a:endParaRPr>
                    </a:p>
                  </a:txBody>
                  <a:tcPr marL="0" marR="0" marT="0" marB="0" anchor="b"/>
                </a:tc>
                <a:tc vMerge="1">
                  <a:txBody>
                    <a:bodyPr/>
                    <a:lstStyle/>
                    <a:p>
                      <a:endParaRPr lang="en-ZA"/>
                    </a:p>
                  </a:txBody>
                  <a:tcPr/>
                </a:tc>
                <a:tc>
                  <a:txBody>
                    <a:bodyPr/>
                    <a:lstStyle/>
                    <a:p>
                      <a:pPr algn="l" fontAlgn="b"/>
                      <a:r>
                        <a:rPr lang="en-ZA" sz="1600" u="none" strike="noStrike" dirty="0">
                          <a:effectLst/>
                        </a:rPr>
                        <a:t>Nutrients</a:t>
                      </a:r>
                      <a:endParaRPr lang="en-ZA" sz="1600" b="0" i="0" u="none" strike="noStrike" dirty="0">
                        <a:solidFill>
                          <a:srgbClr val="000000"/>
                        </a:solidFill>
                        <a:effectLst/>
                        <a:latin typeface="Calibri" panose="020F0502020204030204" pitchFamily="34" charset="0"/>
                      </a:endParaRPr>
                    </a:p>
                  </a:txBody>
                  <a:tcPr marL="0" marR="0" marT="0" marB="0" anchor="b"/>
                </a:tc>
                <a:tc vMerge="1">
                  <a:txBody>
                    <a:bodyPr/>
                    <a:lstStyle/>
                    <a:p>
                      <a:endParaRPr lang="en-ZA"/>
                    </a:p>
                  </a:txBody>
                  <a:tcPr/>
                </a:tc>
                <a:tc>
                  <a:txBody>
                    <a:bodyPr/>
                    <a:lstStyle/>
                    <a:p>
                      <a:pPr algn="l" fontAlgn="b"/>
                      <a:r>
                        <a:rPr lang="en-ZA" sz="1600" u="none" strike="noStrike">
                          <a:effectLst/>
                        </a:rPr>
                        <a:t>NO</a:t>
                      </a:r>
                      <a:r>
                        <a:rPr lang="en-ZA" sz="1600" u="none" strike="noStrike" baseline="-25000">
                          <a:effectLst/>
                        </a:rPr>
                        <a:t>3</a:t>
                      </a:r>
                      <a:r>
                        <a:rPr lang="en-ZA" sz="1600" u="none" strike="noStrike">
                          <a:effectLst/>
                        </a:rPr>
                        <a:t> (as N)</a:t>
                      </a:r>
                      <a:endParaRPr lang="en-ZA" sz="16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b="1" u="none" strike="noStrike" dirty="0">
                          <a:solidFill>
                            <a:srgbClr val="CC6600"/>
                          </a:solidFill>
                          <a:effectLst/>
                        </a:rPr>
                        <a:t>3.6 mg/l</a:t>
                      </a:r>
                      <a:endParaRPr lang="en-ZA" sz="1600" b="1" i="0" u="none" strike="noStrike" dirty="0">
                        <a:solidFill>
                          <a:srgbClr val="CC6600"/>
                        </a:solidFill>
                        <a:effectLst/>
                        <a:latin typeface="Calibri" panose="020F0502020204030204" pitchFamily="34" charset="0"/>
                      </a:endParaRPr>
                    </a:p>
                  </a:txBody>
                  <a:tcPr marL="0" marR="0" marT="0" marB="0" anchor="b"/>
                </a:tc>
              </a:tr>
              <a:tr h="143038">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b"/>
                      <a:r>
                        <a:rPr lang="en-ZA" sz="1600" u="none" strike="noStrike" dirty="0">
                          <a:effectLst/>
                        </a:rPr>
                        <a:t>Salts</a:t>
                      </a:r>
                      <a:endParaRPr lang="en-ZA" sz="1600" b="0" i="0" u="none" strike="noStrike" dirty="0">
                        <a:solidFill>
                          <a:srgbClr val="000000"/>
                        </a:solidFill>
                        <a:effectLst/>
                        <a:latin typeface="Calibri" panose="020F0502020204030204" pitchFamily="34" charset="0"/>
                      </a:endParaRPr>
                    </a:p>
                  </a:txBody>
                  <a:tcPr marL="0" marR="0" marT="0" marB="0" anchor="b"/>
                </a:tc>
                <a:tc vMerge="1">
                  <a:txBody>
                    <a:bodyPr/>
                    <a:lstStyle/>
                    <a:p>
                      <a:endParaRPr lang="en-ZA"/>
                    </a:p>
                  </a:txBody>
                  <a:tcPr/>
                </a:tc>
                <a:tc>
                  <a:txBody>
                    <a:bodyPr/>
                    <a:lstStyle/>
                    <a:p>
                      <a:pPr algn="l" fontAlgn="b"/>
                      <a:r>
                        <a:rPr lang="en-ZA" sz="1600" u="none" strike="noStrike" dirty="0">
                          <a:effectLst/>
                        </a:rPr>
                        <a:t>EC</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b="1" u="none" strike="noStrike" dirty="0">
                          <a:solidFill>
                            <a:schemeClr val="accent4">
                              <a:lumMod val="75000"/>
                            </a:schemeClr>
                          </a:solidFill>
                          <a:effectLst/>
                        </a:rPr>
                        <a:t>589 </a:t>
                      </a:r>
                      <a:r>
                        <a:rPr lang="en-ZA" sz="1600" b="1" u="none" strike="noStrike" dirty="0" err="1">
                          <a:solidFill>
                            <a:schemeClr val="accent4">
                              <a:lumMod val="75000"/>
                            </a:schemeClr>
                          </a:solidFill>
                          <a:effectLst/>
                        </a:rPr>
                        <a:t>mS</a:t>
                      </a:r>
                      <a:r>
                        <a:rPr lang="en-ZA" sz="1600" b="1" u="none" strike="noStrike" dirty="0">
                          <a:solidFill>
                            <a:schemeClr val="accent4">
                              <a:lumMod val="75000"/>
                            </a:schemeClr>
                          </a:solidFill>
                          <a:effectLst/>
                        </a:rPr>
                        <a:t>/m</a:t>
                      </a:r>
                      <a:endParaRPr lang="en-ZA" sz="1600" b="1" i="0" u="none" strike="noStrike" dirty="0">
                        <a:solidFill>
                          <a:schemeClr val="accent4">
                            <a:lumMod val="75000"/>
                          </a:schemeClr>
                        </a:solidFill>
                        <a:effectLst/>
                        <a:latin typeface="Calibri" panose="020F0502020204030204" pitchFamily="34" charset="0"/>
                      </a:endParaRPr>
                    </a:p>
                  </a:txBody>
                  <a:tcPr marL="0" marR="0" marT="0" marB="0" anchor="b"/>
                </a:tc>
              </a:tr>
              <a:tr h="168021">
                <a:tc vMerge="1">
                  <a:txBody>
                    <a:bodyPr/>
                    <a:lstStyle/>
                    <a:p>
                      <a:endParaRPr lang="en-ZA"/>
                    </a:p>
                  </a:txBody>
                  <a:tcPr/>
                </a:tc>
                <a:tc vMerge="1">
                  <a:txBody>
                    <a:bodyPr/>
                    <a:lstStyle/>
                    <a:p>
                      <a:endParaRPr lang="en-ZA"/>
                    </a:p>
                  </a:txBody>
                  <a:tcPr/>
                </a:tc>
                <a:tc rowSpan="2">
                  <a:txBody>
                    <a:bodyPr/>
                    <a:lstStyle/>
                    <a:p>
                      <a:pPr algn="r" fontAlgn="b"/>
                      <a:r>
                        <a:rPr lang="en-ZA" sz="1600" u="none" strike="noStrike">
                          <a:effectLst/>
                        </a:rPr>
                        <a:t>Table Mountain Group</a:t>
                      </a:r>
                      <a:endParaRPr lang="en-ZA" sz="1600" b="0" i="0" u="none" strike="noStrike">
                        <a:solidFill>
                          <a:srgbClr val="000000"/>
                        </a:solidFill>
                        <a:effectLst/>
                        <a:latin typeface="Calibri" panose="020F0502020204030204" pitchFamily="34" charset="0"/>
                      </a:endParaRPr>
                    </a:p>
                  </a:txBody>
                  <a:tcPr marL="0" marR="0" marT="0" marB="0" anchor="b"/>
                </a:tc>
                <a:tc vMerge="1">
                  <a:txBody>
                    <a:bodyPr/>
                    <a:lstStyle/>
                    <a:p>
                      <a:endParaRPr lang="en-ZA"/>
                    </a:p>
                  </a:txBody>
                  <a:tcPr/>
                </a:tc>
                <a:tc>
                  <a:txBody>
                    <a:bodyPr/>
                    <a:lstStyle/>
                    <a:p>
                      <a:pPr algn="l" fontAlgn="b"/>
                      <a:r>
                        <a:rPr lang="en-ZA" sz="1600" u="none" strike="noStrike" dirty="0">
                          <a:effectLst/>
                        </a:rPr>
                        <a:t>Nutrients</a:t>
                      </a:r>
                      <a:endParaRPr lang="en-ZA" sz="1600" b="0" i="0" u="none" strike="noStrike" dirty="0">
                        <a:solidFill>
                          <a:srgbClr val="000000"/>
                        </a:solidFill>
                        <a:effectLst/>
                        <a:latin typeface="Calibri" panose="020F0502020204030204" pitchFamily="34" charset="0"/>
                      </a:endParaRPr>
                    </a:p>
                  </a:txBody>
                  <a:tcPr marL="0" marR="0" marT="0" marB="0" anchor="b"/>
                </a:tc>
                <a:tc vMerge="1">
                  <a:txBody>
                    <a:bodyPr/>
                    <a:lstStyle/>
                    <a:p>
                      <a:endParaRPr lang="en-ZA"/>
                    </a:p>
                  </a:txBody>
                  <a:tcPr/>
                </a:tc>
                <a:tc>
                  <a:txBody>
                    <a:bodyPr/>
                    <a:lstStyle/>
                    <a:p>
                      <a:pPr algn="l" fontAlgn="b"/>
                      <a:r>
                        <a:rPr lang="en-ZA" sz="1600" u="none" strike="noStrike">
                          <a:effectLst/>
                        </a:rPr>
                        <a:t>NO</a:t>
                      </a:r>
                      <a:r>
                        <a:rPr lang="en-ZA" sz="1600" u="none" strike="noStrike" baseline="-25000">
                          <a:effectLst/>
                        </a:rPr>
                        <a:t>3</a:t>
                      </a:r>
                      <a:r>
                        <a:rPr lang="en-ZA" sz="1600" u="none" strike="noStrike">
                          <a:effectLst/>
                        </a:rPr>
                        <a:t> (as N)</a:t>
                      </a:r>
                      <a:endParaRPr lang="en-ZA" sz="16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ZA" sz="1600" b="1" u="none" strike="noStrike" dirty="0" smtClean="0">
                          <a:solidFill>
                            <a:srgbClr val="CC6600"/>
                          </a:solidFill>
                          <a:effectLst/>
                        </a:rPr>
                        <a:t>3.8 </a:t>
                      </a:r>
                      <a:r>
                        <a:rPr lang="en-ZA" sz="1600" b="1" u="none" strike="noStrike" dirty="0">
                          <a:solidFill>
                            <a:srgbClr val="CC6600"/>
                          </a:solidFill>
                          <a:effectLst/>
                        </a:rPr>
                        <a:t>mg/l</a:t>
                      </a:r>
                      <a:endParaRPr lang="en-ZA" sz="1600" b="1" i="0" u="none" strike="noStrike" dirty="0">
                        <a:solidFill>
                          <a:srgbClr val="CC6600"/>
                        </a:solidFill>
                        <a:effectLst/>
                        <a:latin typeface="Calibri" panose="020F0502020204030204" pitchFamily="34" charset="0"/>
                      </a:endParaRPr>
                    </a:p>
                  </a:txBody>
                  <a:tcPr marL="0" marR="0" marT="0" marB="0" anchor="b"/>
                </a:tc>
              </a:tr>
              <a:tr h="219946">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b"/>
                      <a:r>
                        <a:rPr lang="en-ZA" sz="1600" u="none" strike="noStrike" dirty="0">
                          <a:effectLst/>
                        </a:rPr>
                        <a:t>Salts</a:t>
                      </a:r>
                      <a:endParaRPr lang="en-ZA" sz="1600" b="0" i="0" u="none" strike="noStrike" dirty="0">
                        <a:solidFill>
                          <a:srgbClr val="000000"/>
                        </a:solidFill>
                        <a:effectLst/>
                        <a:latin typeface="Calibri" panose="020F0502020204030204" pitchFamily="34" charset="0"/>
                      </a:endParaRPr>
                    </a:p>
                  </a:txBody>
                  <a:tcPr marL="0" marR="0" marT="0" marB="0" anchor="b"/>
                </a:tc>
                <a:tc vMerge="1">
                  <a:txBody>
                    <a:bodyPr/>
                    <a:lstStyle/>
                    <a:p>
                      <a:endParaRPr lang="en-ZA"/>
                    </a:p>
                  </a:txBody>
                  <a:tcPr/>
                </a:tc>
                <a:tc>
                  <a:txBody>
                    <a:bodyPr/>
                    <a:lstStyle/>
                    <a:p>
                      <a:pPr algn="l" fontAlgn="b"/>
                      <a:r>
                        <a:rPr lang="en-ZA" sz="1600" u="none" strike="noStrike" dirty="0">
                          <a:effectLst/>
                        </a:rPr>
                        <a:t>EC</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b="1" u="none" strike="noStrike" dirty="0">
                          <a:solidFill>
                            <a:srgbClr val="CC6600"/>
                          </a:solidFill>
                          <a:effectLst/>
                        </a:rPr>
                        <a:t>117 </a:t>
                      </a:r>
                      <a:r>
                        <a:rPr lang="en-ZA" sz="1600" b="1" u="none" strike="noStrike" dirty="0" err="1">
                          <a:solidFill>
                            <a:srgbClr val="CC6600"/>
                          </a:solidFill>
                          <a:effectLst/>
                        </a:rPr>
                        <a:t>mS</a:t>
                      </a:r>
                      <a:r>
                        <a:rPr lang="en-ZA" sz="1600" b="1" u="none" strike="noStrike" dirty="0">
                          <a:solidFill>
                            <a:srgbClr val="CC6600"/>
                          </a:solidFill>
                          <a:effectLst/>
                        </a:rPr>
                        <a:t>/m</a:t>
                      </a:r>
                      <a:endParaRPr lang="en-ZA" sz="1600" b="1" i="0" u="none" strike="noStrike" dirty="0">
                        <a:solidFill>
                          <a:srgbClr val="CC6600"/>
                        </a:solidFill>
                        <a:effectLst/>
                        <a:latin typeface="Calibri" panose="020F0502020204030204" pitchFamily="34" charset="0"/>
                      </a:endParaRPr>
                    </a:p>
                  </a:txBody>
                  <a:tcPr marL="0" marR="0" marT="0" marB="0" anchor="b"/>
                </a:tc>
              </a:tr>
              <a:tr h="258645">
                <a:tc vMerge="1">
                  <a:txBody>
                    <a:bodyPr/>
                    <a:lstStyle/>
                    <a:p>
                      <a:endParaRPr lang="en-ZA"/>
                    </a:p>
                  </a:txBody>
                  <a:tcPr/>
                </a:tc>
                <a:tc vMerge="1">
                  <a:txBody>
                    <a:bodyPr/>
                    <a:lstStyle/>
                    <a:p>
                      <a:endParaRPr lang="en-ZA"/>
                    </a:p>
                  </a:txBody>
                  <a:tcPr/>
                </a:tc>
                <a:tc rowSpan="2">
                  <a:txBody>
                    <a:bodyPr/>
                    <a:lstStyle/>
                    <a:p>
                      <a:pPr algn="r" fontAlgn="b"/>
                      <a:r>
                        <a:rPr lang="en-ZA" sz="1600" u="none" strike="noStrike">
                          <a:effectLst/>
                        </a:rPr>
                        <a:t>All</a:t>
                      </a:r>
                      <a:endParaRPr lang="en-ZA" sz="1600" b="0" i="0" u="none" strike="noStrike">
                        <a:solidFill>
                          <a:srgbClr val="000000"/>
                        </a:solidFill>
                        <a:effectLst/>
                        <a:latin typeface="Calibri" panose="020F0502020204030204" pitchFamily="34" charset="0"/>
                      </a:endParaRPr>
                    </a:p>
                  </a:txBody>
                  <a:tcPr marL="0" marR="0" marT="0" marB="0" anchor="b"/>
                </a:tc>
                <a:tc vMerge="1">
                  <a:txBody>
                    <a:bodyPr/>
                    <a:lstStyle/>
                    <a:p>
                      <a:endParaRPr lang="en-ZA"/>
                    </a:p>
                  </a:txBody>
                  <a:tcPr/>
                </a:tc>
                <a:tc>
                  <a:txBody>
                    <a:bodyPr/>
                    <a:lstStyle/>
                    <a:p>
                      <a:pPr algn="l" fontAlgn="b"/>
                      <a:r>
                        <a:rPr lang="en-ZA" sz="1600" u="none" strike="noStrike">
                          <a:effectLst/>
                        </a:rPr>
                        <a:t>Pathogens</a:t>
                      </a:r>
                      <a:endParaRPr lang="en-ZA" sz="1600" b="0" i="0" u="none" strike="noStrike">
                        <a:solidFill>
                          <a:srgbClr val="000000"/>
                        </a:solidFill>
                        <a:effectLst/>
                        <a:latin typeface="Calibri" panose="020F0502020204030204" pitchFamily="34" charset="0"/>
                      </a:endParaRPr>
                    </a:p>
                  </a:txBody>
                  <a:tcPr marL="0" marR="0" marT="0" marB="0" anchor="b"/>
                </a:tc>
                <a:tc vMerge="1">
                  <a:txBody>
                    <a:bodyPr/>
                    <a:lstStyle/>
                    <a:p>
                      <a:endParaRPr lang="en-ZA"/>
                    </a:p>
                  </a:txBody>
                  <a:tcPr/>
                </a:tc>
                <a:tc>
                  <a:txBody>
                    <a:bodyPr/>
                    <a:lstStyle/>
                    <a:p>
                      <a:pPr algn="l" fontAlgn="b"/>
                      <a:r>
                        <a:rPr lang="en-ZA" sz="1600" u="none" strike="noStrike" dirty="0">
                          <a:effectLst/>
                        </a:rPr>
                        <a:t>E-coli</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a:effectLst/>
                        </a:rPr>
                        <a:t>0 counts / 100 ml</a:t>
                      </a:r>
                      <a:endParaRPr lang="en-ZA" sz="1600" b="0" i="0" u="none" strike="noStrike">
                        <a:solidFill>
                          <a:srgbClr val="000000"/>
                        </a:solidFill>
                        <a:effectLst/>
                        <a:latin typeface="Calibri" panose="020F0502020204030204" pitchFamily="34" charset="0"/>
                      </a:endParaRPr>
                    </a:p>
                  </a:txBody>
                  <a:tcPr marL="0" marR="0" marT="0" marB="0" anchor="b"/>
                </a:tc>
              </a:tr>
              <a:tr h="258645">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b"/>
                      <a:r>
                        <a:rPr lang="en-ZA" sz="1600" u="none" strike="noStrike">
                          <a:effectLst/>
                        </a:rPr>
                        <a:t>Pathogens</a:t>
                      </a:r>
                      <a:endParaRPr lang="en-ZA" sz="1600" b="0" i="0" u="none" strike="noStrike">
                        <a:solidFill>
                          <a:srgbClr val="000000"/>
                        </a:solidFill>
                        <a:effectLst/>
                        <a:latin typeface="Calibri" panose="020F0502020204030204" pitchFamily="34" charset="0"/>
                      </a:endParaRPr>
                    </a:p>
                  </a:txBody>
                  <a:tcPr marL="0" marR="0" marT="0" marB="0" anchor="b"/>
                </a:tc>
                <a:tc vMerge="1">
                  <a:txBody>
                    <a:bodyPr/>
                    <a:lstStyle/>
                    <a:p>
                      <a:endParaRPr lang="en-ZA"/>
                    </a:p>
                  </a:txBody>
                  <a:tcPr/>
                </a:tc>
                <a:tc>
                  <a:txBody>
                    <a:bodyPr/>
                    <a:lstStyle/>
                    <a:p>
                      <a:pPr algn="l" fontAlgn="b"/>
                      <a:r>
                        <a:rPr lang="en-ZA" sz="1600" u="none" strike="noStrike" dirty="0">
                          <a:effectLst/>
                        </a:rPr>
                        <a:t>Total Coliform</a:t>
                      </a:r>
                      <a:endParaRPr lang="en-ZA" sz="16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ZA" sz="1600" u="none" strike="noStrike" dirty="0">
                          <a:effectLst/>
                        </a:rPr>
                        <a:t>10 counts / 100ml</a:t>
                      </a:r>
                      <a:endParaRPr lang="en-ZA" sz="1600" b="0" i="0" u="none" strike="noStrike" dirty="0">
                        <a:solidFill>
                          <a:srgbClr val="000000"/>
                        </a:solidFill>
                        <a:effectLst/>
                        <a:latin typeface="Calibri" panose="020F0502020204030204" pitchFamily="34" charset="0"/>
                      </a:endParaRPr>
                    </a:p>
                  </a:txBody>
                  <a:tcPr marL="0" marR="0" marT="0" marB="0" anchor="b"/>
                </a:tc>
              </a:tr>
            </a:tbl>
          </a:graphicData>
        </a:graphic>
      </p:graphicFrame>
    </p:spTree>
    <p:extLst>
      <p:ext uri="{BB962C8B-B14F-4D97-AF65-F5344CB8AC3E}">
        <p14:creationId xmlns:p14="http://schemas.microsoft.com/office/powerpoint/2010/main" val="9108565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92835"/>
            <a:ext cx="9144000" cy="6465165"/>
          </a:xfrm>
        </p:spPr>
      </p:pic>
      <p:sp>
        <p:nvSpPr>
          <p:cNvPr id="2" name="Title 1"/>
          <p:cNvSpPr>
            <a:spLocks noGrp="1"/>
          </p:cNvSpPr>
          <p:nvPr>
            <p:ph type="title"/>
          </p:nvPr>
        </p:nvSpPr>
        <p:spPr/>
        <p:txBody>
          <a:bodyPr/>
          <a:lstStyle/>
          <a:p>
            <a:r>
              <a:rPr lang="en-ZA" dirty="0" smtClean="0"/>
              <a:t>Groundwater resource units</a:t>
            </a:r>
            <a:endParaRPr lang="en-GB" dirty="0"/>
          </a:p>
        </p:txBody>
      </p:sp>
    </p:spTree>
    <p:extLst>
      <p:ext uri="{BB962C8B-B14F-4D97-AF65-F5344CB8AC3E}">
        <p14:creationId xmlns:p14="http://schemas.microsoft.com/office/powerpoint/2010/main" val="16737201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cstate="email">
            <a:extLst>
              <a:ext uri="{28A0092B-C50C-407E-A947-70E740481C1C}">
                <a14:useLocalDpi xmlns:a14="http://schemas.microsoft.com/office/drawing/2010/main"/>
              </a:ext>
            </a:extLst>
          </a:blip>
          <a:srcRect/>
          <a:stretch/>
        </p:blipFill>
        <p:spPr bwMode="auto">
          <a:xfrm>
            <a:off x="1475116" y="77638"/>
            <a:ext cx="7668883" cy="6374920"/>
          </a:xfrm>
          <a:prstGeom prst="rect">
            <a:avLst/>
          </a:prstGeom>
          <a:ln>
            <a:noFill/>
          </a:ln>
          <a:effectLst>
            <a:softEdge rad="112500"/>
          </a:effectLst>
          <a:extLst>
            <a:ext uri="{53640926-AAD7-44D8-BBD7-CCE9431645EC}">
              <a14:shadowObscured xmlns:a14="http://schemas.microsoft.com/office/drawing/2010/main"/>
            </a:ext>
          </a:extLst>
        </p:spPr>
      </p:pic>
      <p:sp>
        <p:nvSpPr>
          <p:cNvPr id="2" name="Round Same Side Corner Rectangle 1"/>
          <p:cNvSpPr/>
          <p:nvPr/>
        </p:nvSpPr>
        <p:spPr>
          <a:xfrm>
            <a:off x="1801813" y="2126512"/>
            <a:ext cx="6383337" cy="1892332"/>
          </a:xfrm>
          <a:prstGeom prst="round2SameRect">
            <a:avLst/>
          </a:prstGeom>
          <a:gradFill flip="none" rotWithShape="1">
            <a:gsLst>
              <a:gs pos="0">
                <a:schemeClr val="bg2">
                  <a:lumMod val="75000"/>
                </a:schemeClr>
              </a:gs>
              <a:gs pos="100000">
                <a:srgbClr val="FFFFD5"/>
              </a:gs>
            </a:gsLst>
            <a:path path="rect">
              <a:fillToRect l="100000" t="100000"/>
            </a:path>
            <a:tileRect r="-100000" b="-100000"/>
          </a:gradFill>
          <a:ln w="38100">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ZA" sz="4000" b="1" dirty="0" smtClean="0">
                <a:solidFill>
                  <a:schemeClr val="bg2">
                    <a:lumMod val="25000"/>
                  </a:schemeClr>
                </a:solidFill>
                <a:effectLst>
                  <a:outerShdw blurRad="38100" dist="38100" dir="2700000" algn="tl">
                    <a:srgbClr val="000000">
                      <a:alpha val="43137"/>
                    </a:srgbClr>
                  </a:outerShdw>
                </a:effectLst>
              </a:rPr>
              <a:t>Cause of Water level decline: background theory</a:t>
            </a:r>
          </a:p>
        </p:txBody>
      </p:sp>
      <p:cxnSp>
        <p:nvCxnSpPr>
          <p:cNvPr id="4" name="Straight Connector 3"/>
          <p:cNvCxnSpPr/>
          <p:nvPr/>
        </p:nvCxnSpPr>
        <p:spPr>
          <a:xfrm flipV="1">
            <a:off x="1801813" y="4232815"/>
            <a:ext cx="6383337" cy="12700"/>
          </a:xfrm>
          <a:prstGeom prst="line">
            <a:avLst/>
          </a:prstGeom>
          <a:ln w="15240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3845" y="3596640"/>
            <a:ext cx="3324284" cy="3073205"/>
          </a:xfrm>
          <a:prstGeom prst="rect">
            <a:avLst/>
          </a:prstGeom>
        </p:spPr>
      </p:pic>
    </p:spTree>
    <p:extLst>
      <p:ext uri="{BB962C8B-B14F-4D97-AF65-F5344CB8AC3E}">
        <p14:creationId xmlns:p14="http://schemas.microsoft.com/office/powerpoint/2010/main" val="352428504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5346943" y="2564485"/>
            <a:ext cx="1616296" cy="318141"/>
          </a:xfrm>
          <a:prstGeom prst="rect">
            <a:avLst/>
          </a:prstGeom>
          <a:pattFill prst="wd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p:cNvCxnSpPr/>
          <p:nvPr/>
        </p:nvCxnSpPr>
        <p:spPr>
          <a:xfrm>
            <a:off x="1587404" y="1886352"/>
            <a:ext cx="0" cy="1656184"/>
          </a:xfrm>
          <a:prstGeom prst="line">
            <a:avLst/>
          </a:prstGeom>
          <a:ln w="38100"/>
        </p:spPr>
        <p:style>
          <a:lnRef idx="2">
            <a:schemeClr val="dk1"/>
          </a:lnRef>
          <a:fillRef idx="0">
            <a:schemeClr val="dk1"/>
          </a:fillRef>
          <a:effectRef idx="1">
            <a:schemeClr val="dk1"/>
          </a:effectRef>
          <a:fontRef idx="minor">
            <a:schemeClr val="tx1"/>
          </a:fontRef>
        </p:style>
      </p:cxnSp>
      <p:cxnSp>
        <p:nvCxnSpPr>
          <p:cNvPr id="7" name="Straight Connector 6"/>
          <p:cNvCxnSpPr/>
          <p:nvPr/>
        </p:nvCxnSpPr>
        <p:spPr>
          <a:xfrm>
            <a:off x="3239778" y="2351637"/>
            <a:ext cx="8196" cy="1206139"/>
          </a:xfrm>
          <a:prstGeom prst="line">
            <a:avLst/>
          </a:prstGeom>
          <a:ln w="38100"/>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a:off x="1586516" y="3518912"/>
            <a:ext cx="1665268" cy="23624"/>
          </a:xfrm>
          <a:prstGeom prst="line">
            <a:avLst/>
          </a:prstGeom>
          <a:ln w="38100"/>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a:xfrm>
            <a:off x="1591214" y="2534424"/>
            <a:ext cx="165326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Isosceles Triangle 20"/>
          <p:cNvSpPr/>
          <p:nvPr/>
        </p:nvSpPr>
        <p:spPr>
          <a:xfrm rot="10800000">
            <a:off x="2667524" y="2375560"/>
            <a:ext cx="216024" cy="1440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Arrow 21"/>
          <p:cNvSpPr/>
          <p:nvPr/>
        </p:nvSpPr>
        <p:spPr>
          <a:xfrm rot="5400000">
            <a:off x="1631798" y="1821810"/>
            <a:ext cx="807020"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ight Arrow 22"/>
          <p:cNvSpPr/>
          <p:nvPr/>
        </p:nvSpPr>
        <p:spPr>
          <a:xfrm>
            <a:off x="3260924" y="2714444"/>
            <a:ext cx="807020"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a:off x="5331820" y="1901592"/>
            <a:ext cx="0" cy="1656184"/>
          </a:xfrm>
          <a:prstGeom prst="line">
            <a:avLst/>
          </a:prstGeom>
          <a:ln w="38100"/>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6984194" y="2366877"/>
            <a:ext cx="8196" cy="1206139"/>
          </a:xfrm>
          <a:prstGeom prst="line">
            <a:avLst/>
          </a:prstGeom>
          <a:ln w="38100"/>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5330932" y="3534152"/>
            <a:ext cx="1665268" cy="23624"/>
          </a:xfrm>
          <a:prstGeom prst="line">
            <a:avLst/>
          </a:prstGeom>
          <a:ln w="38100"/>
        </p:spPr>
        <p:style>
          <a:lnRef idx="2">
            <a:schemeClr val="dk1"/>
          </a:lnRef>
          <a:fillRef idx="0">
            <a:schemeClr val="dk1"/>
          </a:fillRef>
          <a:effectRef idx="1">
            <a:schemeClr val="dk1"/>
          </a:effectRef>
          <a:fontRef idx="minor">
            <a:schemeClr val="tx1"/>
          </a:fontRef>
        </p:style>
      </p:cxnSp>
      <p:sp>
        <p:nvSpPr>
          <p:cNvPr id="37" name="Right Arrow 36"/>
          <p:cNvSpPr/>
          <p:nvPr/>
        </p:nvSpPr>
        <p:spPr>
          <a:xfrm>
            <a:off x="6996200" y="2897868"/>
            <a:ext cx="362738" cy="284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Bent-Up Arrow 37"/>
          <p:cNvSpPr/>
          <p:nvPr/>
        </p:nvSpPr>
        <p:spPr>
          <a:xfrm rot="16200000" flipV="1">
            <a:off x="6520054" y="1111135"/>
            <a:ext cx="1409680" cy="1409884"/>
          </a:xfrm>
          <a:prstGeom prst="ben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39" name="Straight Connector 38"/>
          <p:cNvCxnSpPr/>
          <p:nvPr/>
        </p:nvCxnSpPr>
        <p:spPr>
          <a:xfrm>
            <a:off x="5335630" y="2897868"/>
            <a:ext cx="165326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0" name="Isosceles Triangle 39"/>
          <p:cNvSpPr/>
          <p:nvPr/>
        </p:nvSpPr>
        <p:spPr>
          <a:xfrm rot="10800000">
            <a:off x="6411940" y="2723790"/>
            <a:ext cx="216024" cy="1440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ight Arrow 44"/>
          <p:cNvSpPr/>
          <p:nvPr/>
        </p:nvSpPr>
        <p:spPr>
          <a:xfrm rot="5400000">
            <a:off x="5270314" y="1519478"/>
            <a:ext cx="1123652"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 name="Straight Connector 46"/>
          <p:cNvCxnSpPr/>
          <p:nvPr/>
        </p:nvCxnSpPr>
        <p:spPr>
          <a:xfrm>
            <a:off x="4572000" y="1417638"/>
            <a:ext cx="0" cy="2299394"/>
          </a:xfrm>
          <a:prstGeom prst="line">
            <a:avLst/>
          </a:prstGeom>
        </p:spPr>
        <p:style>
          <a:lnRef idx="1">
            <a:schemeClr val="dk1"/>
          </a:lnRef>
          <a:fillRef idx="0">
            <a:schemeClr val="dk1"/>
          </a:fillRef>
          <a:effectRef idx="0">
            <a:schemeClr val="dk1"/>
          </a:effectRef>
          <a:fontRef idx="minor">
            <a:schemeClr val="tx1"/>
          </a:fontRef>
        </p:style>
      </p:cxnSp>
      <p:graphicFrame>
        <p:nvGraphicFramePr>
          <p:cNvPr id="3" name="Object 2"/>
          <p:cNvGraphicFramePr>
            <a:graphicFrameLocks noChangeAspect="1"/>
          </p:cNvGraphicFramePr>
          <p:nvPr>
            <p:extLst/>
          </p:nvPr>
        </p:nvGraphicFramePr>
        <p:xfrm>
          <a:off x="1667946" y="3717032"/>
          <a:ext cx="1499797" cy="584238"/>
        </p:xfrm>
        <a:graphic>
          <a:graphicData uri="http://schemas.openxmlformats.org/presentationml/2006/ole">
            <mc:AlternateContent xmlns:mc="http://schemas.openxmlformats.org/markup-compatibility/2006">
              <mc:Choice xmlns:v="urn:schemas-microsoft-com:vml" Requires="v">
                <p:oleObj spid="_x0000_s10270" name="Equation" r:id="rId4" imgW="520474" imgH="203112" progId="">
                  <p:embed/>
                </p:oleObj>
              </mc:Choice>
              <mc:Fallback>
                <p:oleObj name="Equation" r:id="rId4" imgW="520474" imgH="203112" progId="">
                  <p:embed/>
                  <p:pic>
                    <p:nvPicPr>
                      <p:cNvPr id="0"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7946" y="3717032"/>
                        <a:ext cx="1499797" cy="584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nvPr>
        </p:nvGraphicFramePr>
        <p:xfrm>
          <a:off x="4971677" y="3691486"/>
          <a:ext cx="3461123" cy="964928"/>
        </p:xfrm>
        <a:graphic>
          <a:graphicData uri="http://schemas.openxmlformats.org/presentationml/2006/ole">
            <mc:AlternateContent xmlns:mc="http://schemas.openxmlformats.org/markup-compatibility/2006">
              <mc:Choice xmlns:v="urn:schemas-microsoft-com:vml" Requires="v">
                <p:oleObj spid="_x0000_s10271" name="Equation" r:id="rId6" imgW="1409400" imgH="393480" progId="">
                  <p:embed/>
                </p:oleObj>
              </mc:Choice>
              <mc:Fallback>
                <p:oleObj name="Equation" r:id="rId6" imgW="1409400" imgH="393480" progId="">
                  <p:embed/>
                  <p:pic>
                    <p:nvPicPr>
                      <p:cNvPr id="0" name="Picture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1677" y="3691486"/>
                        <a:ext cx="3461123" cy="9649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Title 1"/>
          <p:cNvSpPr>
            <a:spLocks noGrp="1"/>
          </p:cNvSpPr>
          <p:nvPr>
            <p:ph type="title"/>
          </p:nvPr>
        </p:nvSpPr>
        <p:spPr>
          <a:xfrm>
            <a:off x="457200" y="116632"/>
            <a:ext cx="8229600" cy="1143000"/>
          </a:xfrm>
        </p:spPr>
        <p:txBody>
          <a:bodyPr>
            <a:normAutofit/>
          </a:bodyPr>
          <a:lstStyle/>
          <a:p>
            <a:r>
              <a:rPr lang="en-GB" sz="4000" dirty="0" smtClean="0"/>
              <a:t>The Capture Principle</a:t>
            </a:r>
            <a:endParaRPr lang="en-GB" sz="4000" dirty="0"/>
          </a:p>
        </p:txBody>
      </p:sp>
      <p:sp>
        <p:nvSpPr>
          <p:cNvPr id="27" name="Content Placeholder 2"/>
          <p:cNvSpPr txBox="1">
            <a:spLocks/>
          </p:cNvSpPr>
          <p:nvPr/>
        </p:nvSpPr>
        <p:spPr>
          <a:xfrm>
            <a:off x="457200" y="4681317"/>
            <a:ext cx="8147248" cy="28485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600" dirty="0" smtClean="0"/>
              <a:t>Natural state: recharge &amp; discharge dynamic equilibrium </a:t>
            </a:r>
          </a:p>
          <a:p>
            <a:r>
              <a:rPr lang="en-GB" sz="2600" dirty="0" smtClean="0"/>
              <a:t>Pumping: abstracted water met by reduced discharge &amp;/ enhanced recharge &amp; storage is reduced</a:t>
            </a:r>
          </a:p>
          <a:p>
            <a:pPr marL="0" indent="0" algn="r">
              <a:buFont typeface="Arial" pitchFamily="34" charset="0"/>
              <a:buNone/>
            </a:pPr>
            <a:r>
              <a:rPr lang="en-GB" sz="1400" dirty="0" smtClean="0"/>
              <a:t>(</a:t>
            </a:r>
            <a:r>
              <a:rPr lang="en-GB" sz="1400" dirty="0" err="1" smtClean="0"/>
              <a:t>Theis</a:t>
            </a:r>
            <a:r>
              <a:rPr lang="en-GB" sz="1400" dirty="0" smtClean="0"/>
              <a:t>, 1940; Lohman, 1972a and Lohman, 1972b; Delvin and </a:t>
            </a:r>
            <a:r>
              <a:rPr lang="en-GB" sz="1400" dirty="0" err="1" smtClean="0"/>
              <a:t>Sophocleous</a:t>
            </a:r>
            <a:r>
              <a:rPr lang="en-GB" sz="1400" dirty="0" smtClean="0"/>
              <a:t>, 2005; Seward et al 2006) </a:t>
            </a:r>
            <a:endParaRPr lang="en-GB" sz="1100" dirty="0" smtClean="0"/>
          </a:p>
        </p:txBody>
      </p:sp>
    </p:spTree>
    <p:extLst>
      <p:ext uri="{BB962C8B-B14F-4D97-AF65-F5344CB8AC3E}">
        <p14:creationId xmlns:p14="http://schemas.microsoft.com/office/powerpoint/2010/main" val="109402554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smtClean="0"/>
              <a:t>Maintainable aquifer yield</a:t>
            </a:r>
            <a:endParaRPr lang="en-GB" sz="3200" dirty="0"/>
          </a:p>
        </p:txBody>
      </p:sp>
      <p:sp>
        <p:nvSpPr>
          <p:cNvPr id="3" name="Content Placeholder 2"/>
          <p:cNvSpPr>
            <a:spLocks noGrp="1"/>
          </p:cNvSpPr>
          <p:nvPr>
            <p:ph idx="1"/>
          </p:nvPr>
        </p:nvSpPr>
        <p:spPr>
          <a:xfrm>
            <a:off x="457200" y="1600200"/>
            <a:ext cx="5338936" cy="4525963"/>
          </a:xfrm>
        </p:spPr>
        <p:txBody>
          <a:bodyPr>
            <a:noAutofit/>
          </a:bodyPr>
          <a:lstStyle/>
          <a:p>
            <a:r>
              <a:rPr lang="en-GB" sz="2200" b="1" dirty="0" smtClean="0"/>
              <a:t>Maintainable aquifer yield</a:t>
            </a:r>
            <a:r>
              <a:rPr lang="en-GB" sz="2200" dirty="0" smtClean="0"/>
              <a:t>: can </a:t>
            </a:r>
            <a:r>
              <a:rPr lang="en-GB" sz="2200" dirty="0"/>
              <a:t>be maintained indefinitely without continually mining an aquifer in a </a:t>
            </a:r>
            <a:r>
              <a:rPr lang="en-GB" sz="2200" i="1" dirty="0"/>
              <a:t>new dynamic equilibrium</a:t>
            </a:r>
            <a:r>
              <a:rPr lang="en-GB" sz="2200" dirty="0"/>
              <a:t>, such that the aquifer storage doesn’t continually deplete. It is met by reduced discharge &amp;/ enhanced </a:t>
            </a:r>
            <a:r>
              <a:rPr lang="en-GB" sz="2200" dirty="0" smtClean="0"/>
              <a:t>recharge </a:t>
            </a:r>
          </a:p>
          <a:p>
            <a:r>
              <a:rPr lang="en-GB" sz="2200" b="1" dirty="0" smtClean="0"/>
              <a:t>Response time</a:t>
            </a:r>
            <a:r>
              <a:rPr lang="en-GB" sz="2200" dirty="0" smtClean="0"/>
              <a:t>: Time taken to reach the new state of dynamic equilibrium where no water is contributed from storage / no further depletion of storage</a:t>
            </a:r>
          </a:p>
        </p:txBody>
      </p:sp>
      <p:grpSp>
        <p:nvGrpSpPr>
          <p:cNvPr id="14" name="Group 13"/>
          <p:cNvGrpSpPr>
            <a:grpSpLocks noChangeAspect="1"/>
          </p:cNvGrpSpPr>
          <p:nvPr/>
        </p:nvGrpSpPr>
        <p:grpSpPr>
          <a:xfrm>
            <a:off x="6372200" y="1844824"/>
            <a:ext cx="1976494" cy="1872208"/>
            <a:chOff x="820968" y="1196753"/>
            <a:chExt cx="2598904" cy="2461779"/>
          </a:xfrm>
        </p:grpSpPr>
        <p:sp>
          <p:nvSpPr>
            <p:cNvPr id="15" name="Rectangle 14"/>
            <p:cNvSpPr/>
            <p:nvPr/>
          </p:nvSpPr>
          <p:spPr>
            <a:xfrm>
              <a:off x="836979" y="2650001"/>
              <a:ext cx="1616296" cy="318141"/>
            </a:xfrm>
            <a:prstGeom prst="rect">
              <a:avLst/>
            </a:prstGeom>
            <a:pattFill prst="wd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p:cNvCxnSpPr/>
            <p:nvPr/>
          </p:nvCxnSpPr>
          <p:spPr>
            <a:xfrm>
              <a:off x="821856" y="1987108"/>
              <a:ext cx="0" cy="1656184"/>
            </a:xfrm>
            <a:prstGeom prst="line">
              <a:avLst/>
            </a:prstGeom>
            <a:ln w="38100"/>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a:off x="2474230" y="2452393"/>
              <a:ext cx="8196" cy="1206139"/>
            </a:xfrm>
            <a:prstGeom prst="line">
              <a:avLst/>
            </a:prstGeom>
            <a:ln w="38100"/>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a:xfrm>
              <a:off x="820968" y="3619668"/>
              <a:ext cx="1665268" cy="23624"/>
            </a:xfrm>
            <a:prstGeom prst="line">
              <a:avLst/>
            </a:prstGeom>
            <a:ln w="38100"/>
          </p:spPr>
          <p:style>
            <a:lnRef idx="2">
              <a:schemeClr val="dk1"/>
            </a:lnRef>
            <a:fillRef idx="0">
              <a:schemeClr val="dk1"/>
            </a:fillRef>
            <a:effectRef idx="1">
              <a:schemeClr val="dk1"/>
            </a:effectRef>
            <a:fontRef idx="minor">
              <a:schemeClr val="tx1"/>
            </a:fontRef>
          </p:style>
        </p:cxnSp>
        <p:sp>
          <p:nvSpPr>
            <p:cNvPr id="19" name="Right Arrow 18"/>
            <p:cNvSpPr/>
            <p:nvPr/>
          </p:nvSpPr>
          <p:spPr>
            <a:xfrm>
              <a:off x="2486236" y="2983384"/>
              <a:ext cx="362738" cy="284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Bent-Up Arrow 19"/>
            <p:cNvSpPr/>
            <p:nvPr/>
          </p:nvSpPr>
          <p:spPr>
            <a:xfrm rot="16200000" flipV="1">
              <a:off x="2010090" y="1196651"/>
              <a:ext cx="1409680" cy="1409884"/>
            </a:xfrm>
            <a:prstGeom prst="ben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21" name="Straight Connector 20"/>
            <p:cNvCxnSpPr/>
            <p:nvPr/>
          </p:nvCxnSpPr>
          <p:spPr>
            <a:xfrm>
              <a:off x="825666" y="2983384"/>
              <a:ext cx="165326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Isosceles Triangle 21"/>
            <p:cNvSpPr/>
            <p:nvPr/>
          </p:nvSpPr>
          <p:spPr>
            <a:xfrm rot="10800000">
              <a:off x="1901976" y="2809306"/>
              <a:ext cx="216024" cy="1440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ight Arrow 22"/>
            <p:cNvSpPr/>
            <p:nvPr/>
          </p:nvSpPr>
          <p:spPr>
            <a:xfrm rot="5400000">
              <a:off x="760350" y="1604994"/>
              <a:ext cx="1123652"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9391377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Response time</a:t>
            </a:r>
            <a:endParaRPr lang="en-GB" sz="3600" dirty="0"/>
          </a:p>
        </p:txBody>
      </p:sp>
      <p:sp>
        <p:nvSpPr>
          <p:cNvPr id="3" name="Content Placeholder 2"/>
          <p:cNvSpPr>
            <a:spLocks noGrp="1"/>
          </p:cNvSpPr>
          <p:nvPr>
            <p:ph idx="1"/>
          </p:nvPr>
        </p:nvSpPr>
        <p:spPr>
          <a:xfrm>
            <a:off x="457200" y="1600200"/>
            <a:ext cx="2458616" cy="4525963"/>
          </a:xfrm>
        </p:spPr>
        <p:txBody>
          <a:bodyPr>
            <a:noAutofit/>
          </a:bodyPr>
          <a:lstStyle/>
          <a:p>
            <a:pPr marL="0" indent="0">
              <a:buNone/>
            </a:pPr>
            <a:r>
              <a:rPr lang="en-US" sz="1800" dirty="0" smtClean="0"/>
              <a:t>Transition from </a:t>
            </a:r>
            <a:r>
              <a:rPr lang="en-US" sz="1800" dirty="0"/>
              <a:t>reliance </a:t>
            </a:r>
            <a:r>
              <a:rPr lang="en-US" sz="1800" dirty="0" smtClean="0"/>
              <a:t>on GW storage to reduced discharge &amp;/ induced </a:t>
            </a:r>
            <a:r>
              <a:rPr lang="en-US" sz="1800" dirty="0"/>
              <a:t>recharge of </a:t>
            </a:r>
            <a:r>
              <a:rPr lang="en-US" sz="1800" dirty="0" smtClean="0"/>
              <a:t>SW</a:t>
            </a:r>
          </a:p>
          <a:p>
            <a:pPr marL="0" indent="0">
              <a:buNone/>
            </a:pPr>
            <a:endParaRPr lang="en-US" sz="1800" dirty="0" smtClean="0"/>
          </a:p>
          <a:p>
            <a:pPr>
              <a:buFont typeface="Wingdings" charset="2"/>
              <a:buChar char="§"/>
            </a:pPr>
            <a:r>
              <a:rPr lang="en-US" sz="1800" dirty="0"/>
              <a:t>Initially all developments mine water, eventually they do not</a:t>
            </a:r>
          </a:p>
          <a:p>
            <a:pPr>
              <a:buFont typeface="Wingdings" charset="2"/>
              <a:buChar char="§"/>
            </a:pPr>
            <a:r>
              <a:rPr lang="en-US" sz="1800" dirty="0" smtClean="0"/>
              <a:t>Shape remains </a:t>
            </a:r>
          </a:p>
          <a:p>
            <a:pPr>
              <a:buFont typeface="Wingdings" charset="2"/>
              <a:buChar char="§"/>
            </a:pPr>
            <a:r>
              <a:rPr lang="en-US" sz="1800" dirty="0" smtClean="0"/>
              <a:t>t = </a:t>
            </a:r>
            <a:r>
              <a:rPr lang="en-US" sz="1800" i="1" dirty="0" smtClean="0"/>
              <a:t>f</a:t>
            </a:r>
            <a:r>
              <a:rPr lang="en-US" sz="1800" dirty="0" smtClean="0"/>
              <a:t>(hydraulic properties and distance) not of volume abstracted</a:t>
            </a:r>
          </a:p>
          <a:p>
            <a:pPr>
              <a:buFont typeface="Wingdings" charset="2"/>
              <a:buChar char="§"/>
            </a:pPr>
            <a:r>
              <a:rPr lang="en-US" sz="1800" dirty="0" smtClean="0"/>
              <a:t>t may be days to 100’s (!) </a:t>
            </a:r>
            <a:r>
              <a:rPr lang="en-US" sz="1800" dirty="0"/>
              <a:t>years</a:t>
            </a:r>
            <a:endParaRPr lang="en-GB" sz="1800" dirty="0" smtClean="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8516" t="12975" r="16119" b="9187"/>
          <a:stretch/>
        </p:blipFill>
        <p:spPr bwMode="auto">
          <a:xfrm>
            <a:off x="2907796" y="1556792"/>
            <a:ext cx="6234752" cy="4501658"/>
          </a:xfrm>
          <a:prstGeom prst="rect">
            <a:avLst/>
          </a:prstGeom>
          <a:solidFill>
            <a:schemeClr val="bg1"/>
          </a:solidFill>
          <a:ln>
            <a:solidFill>
              <a:srgbClr val="4F81BD"/>
            </a:solidFill>
          </a:ln>
          <a:extLst>
            <a:ext uri="{53640926-AAD7-44d8-BBD7-CCE9431645EC}">
              <a14:shadowObscured xmlns:a14="http://schemas.microsoft.com/office/drawing/2010/main" xmlns=""/>
            </a:ext>
          </a:extLst>
        </p:spPr>
      </p:pic>
      <p:sp>
        <p:nvSpPr>
          <p:cNvPr id="8" name="TextBox 7"/>
          <p:cNvSpPr txBox="1"/>
          <p:nvPr/>
        </p:nvSpPr>
        <p:spPr>
          <a:xfrm>
            <a:off x="6876256" y="6093296"/>
            <a:ext cx="2016224" cy="307777"/>
          </a:xfrm>
          <a:prstGeom prst="rect">
            <a:avLst/>
          </a:prstGeom>
          <a:noFill/>
        </p:spPr>
        <p:txBody>
          <a:bodyPr wrap="square" rtlCol="0">
            <a:spAutoFit/>
          </a:bodyPr>
          <a:lstStyle/>
          <a:p>
            <a:r>
              <a:rPr lang="en-GB" sz="1400" dirty="0" err="1" smtClean="0"/>
              <a:t>Sophocleous</a:t>
            </a:r>
            <a:r>
              <a:rPr lang="en-GB" sz="1400" dirty="0" smtClean="0"/>
              <a:t>, 2000</a:t>
            </a:r>
            <a:endParaRPr lang="en-GB" sz="1400" dirty="0"/>
          </a:p>
        </p:txBody>
      </p:sp>
    </p:spTree>
    <p:extLst>
      <p:ext uri="{BB962C8B-B14F-4D97-AF65-F5344CB8AC3E}">
        <p14:creationId xmlns:p14="http://schemas.microsoft.com/office/powerpoint/2010/main" val="38214845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1026"/>
          <p:cNvSpPr>
            <a:spLocks noGrp="1" noChangeArrowheads="1"/>
          </p:cNvSpPr>
          <p:nvPr>
            <p:ph type="title"/>
          </p:nvPr>
        </p:nvSpPr>
        <p:spPr/>
        <p:txBody>
          <a:bodyPr/>
          <a:lstStyle/>
          <a:p>
            <a:r>
              <a:rPr lang="en-GB" altLang="en-US" sz="3600" dirty="0" smtClean="0"/>
              <a:t>Dimensions of Sustainability</a:t>
            </a:r>
            <a:endParaRPr lang="en-GB" altLang="en-US" sz="3600" dirty="0"/>
          </a:p>
        </p:txBody>
      </p:sp>
      <p:sp>
        <p:nvSpPr>
          <p:cNvPr id="517124" name="Rectangle 1028"/>
          <p:cNvSpPr>
            <a:spLocks noChangeArrowheads="1"/>
          </p:cNvSpPr>
          <p:nvPr/>
        </p:nvSpPr>
        <p:spPr bwMode="auto">
          <a:xfrm>
            <a:off x="2695575" y="4905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en-GB"/>
          </a:p>
        </p:txBody>
      </p:sp>
      <p:sp>
        <p:nvSpPr>
          <p:cNvPr id="517125" name="Rectangle 1029"/>
          <p:cNvSpPr>
            <a:spLocks noChangeArrowheads="1"/>
          </p:cNvSpPr>
          <p:nvPr/>
        </p:nvSpPr>
        <p:spPr bwMode="auto">
          <a:xfrm>
            <a:off x="2695575" y="4905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en-GB"/>
          </a:p>
        </p:txBody>
      </p:sp>
      <p:pic>
        <p:nvPicPr>
          <p:cNvPr id="517131" name="Picture 1035" descr="Sp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151" y="1268760"/>
            <a:ext cx="7073698" cy="5440362"/>
          </a:xfrm>
          <a:prstGeom prst="rect">
            <a:avLst/>
          </a:prstGeom>
          <a:noFill/>
          <a:ln>
            <a:noFill/>
          </a:ln>
          <a:effectLst/>
          <a:extLst>
            <a:ext uri="{909E8E84-426E-40DD-AFC4-6F175D3DCCD1}">
              <a14:hiddenFill xmlns:a14="http://schemas.microsoft.com/office/drawing/2010/main">
                <a:pattFill prst="sphere">
                  <a:fgClr>
                    <a:schemeClr val="accent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7130" name="Text Box 1034" descr="Sphere"/>
          <p:cNvSpPr txBox="1">
            <a:spLocks noChangeArrowheads="1"/>
          </p:cNvSpPr>
          <p:nvPr/>
        </p:nvSpPr>
        <p:spPr bwMode="auto">
          <a:xfrm>
            <a:off x="6876256" y="5940151"/>
            <a:ext cx="1979712" cy="646331"/>
          </a:xfrm>
          <a:prstGeom prst="rect">
            <a:avLst/>
          </a:prstGeom>
          <a:solidFill>
            <a:schemeClr val="bg1"/>
          </a:solidFill>
          <a:ln>
            <a:noFill/>
          </a:ln>
          <a:effectLst/>
          <a:extLst/>
        </p:spPr>
        <p:txBody>
          <a:bodyPr wrap="square">
            <a:spAutoFit/>
          </a:bodyPr>
          <a:lstStyle/>
          <a:p>
            <a:pPr algn="r"/>
            <a:r>
              <a:rPr lang="en-US" altLang="en-US" dirty="0"/>
              <a:t>(FEE 2002)</a:t>
            </a:r>
          </a:p>
          <a:p>
            <a:pPr algn="r"/>
            <a:r>
              <a:rPr lang="en-GB" altLang="en-US" dirty="0"/>
              <a:t>Supported by WBI</a:t>
            </a:r>
          </a:p>
        </p:txBody>
      </p:sp>
    </p:spTree>
    <p:extLst>
      <p:ext uri="{BB962C8B-B14F-4D97-AF65-F5344CB8AC3E}">
        <p14:creationId xmlns:p14="http://schemas.microsoft.com/office/powerpoint/2010/main" val="526739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Capture to sustainability - example</a:t>
            </a:r>
            <a:endParaRPr lang="en-ZA" dirty="0"/>
          </a:p>
        </p:txBody>
      </p:sp>
      <p:sp>
        <p:nvSpPr>
          <p:cNvPr id="3" name="Content Placeholder 2"/>
          <p:cNvSpPr>
            <a:spLocks noGrp="1"/>
          </p:cNvSpPr>
          <p:nvPr>
            <p:ph idx="1"/>
          </p:nvPr>
        </p:nvSpPr>
        <p:spPr/>
        <p:txBody>
          <a:bodyPr/>
          <a:lstStyle/>
          <a:p>
            <a:endParaRPr lang="en-ZA" dirty="0"/>
          </a:p>
        </p:txBody>
      </p:sp>
      <p:pic>
        <p:nvPicPr>
          <p:cNvPr id="4" name="Picture 3"/>
          <p:cNvPicPr>
            <a:picLocks noChangeAspect="1"/>
          </p:cNvPicPr>
          <p:nvPr/>
        </p:nvPicPr>
        <p:blipFill>
          <a:blip r:embed="rId2"/>
          <a:stretch>
            <a:fillRect/>
          </a:stretch>
        </p:blipFill>
        <p:spPr>
          <a:xfrm>
            <a:off x="251520" y="1448470"/>
            <a:ext cx="6002310" cy="5157192"/>
          </a:xfrm>
          <a:prstGeom prst="rect">
            <a:avLst/>
          </a:prstGeom>
        </p:spPr>
      </p:pic>
      <p:sp>
        <p:nvSpPr>
          <p:cNvPr id="5" name="TextBox 4"/>
          <p:cNvSpPr txBox="1"/>
          <p:nvPr/>
        </p:nvSpPr>
        <p:spPr>
          <a:xfrm>
            <a:off x="3396343" y="6064818"/>
            <a:ext cx="5747657" cy="461665"/>
          </a:xfrm>
          <a:prstGeom prst="rect">
            <a:avLst/>
          </a:prstGeom>
          <a:noFill/>
        </p:spPr>
        <p:txBody>
          <a:bodyPr wrap="square" rtlCol="0">
            <a:spAutoFit/>
          </a:bodyPr>
          <a:lstStyle/>
          <a:p>
            <a:r>
              <a:rPr lang="en-ZA" dirty="0" smtClean="0"/>
              <a:t>DWAF 2008 – Berg WAAS – Volume 6</a:t>
            </a:r>
            <a:endParaRPr lang="en-ZA" dirty="0"/>
          </a:p>
        </p:txBody>
      </p:sp>
      <p:pic>
        <p:nvPicPr>
          <p:cNvPr id="6" name="Picture 5"/>
          <p:cNvPicPr>
            <a:picLocks noChangeAspect="1"/>
          </p:cNvPicPr>
          <p:nvPr/>
        </p:nvPicPr>
        <p:blipFill>
          <a:blip r:embed="rId3"/>
          <a:stretch>
            <a:fillRect/>
          </a:stretch>
        </p:blipFill>
        <p:spPr>
          <a:xfrm>
            <a:off x="54275" y="3861048"/>
            <a:ext cx="8977375" cy="2128639"/>
          </a:xfrm>
          <a:prstGeom prst="rect">
            <a:avLst/>
          </a:prstGeom>
        </p:spPr>
      </p:pic>
    </p:spTree>
    <p:extLst>
      <p:ext uri="{BB962C8B-B14F-4D97-AF65-F5344CB8AC3E}">
        <p14:creationId xmlns:p14="http://schemas.microsoft.com/office/powerpoint/2010/main" val="128134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dirty="0" smtClean="0"/>
              <a:t>Capture to </a:t>
            </a:r>
            <a:r>
              <a:rPr lang="en-GB" sz="3600" dirty="0"/>
              <a:t>sustainability</a:t>
            </a:r>
          </a:p>
        </p:txBody>
      </p:sp>
      <p:sp>
        <p:nvSpPr>
          <p:cNvPr id="3" name="Content Placeholder 2"/>
          <p:cNvSpPr>
            <a:spLocks noGrp="1"/>
          </p:cNvSpPr>
          <p:nvPr>
            <p:ph idx="1"/>
          </p:nvPr>
        </p:nvSpPr>
        <p:spPr/>
        <p:txBody>
          <a:bodyPr>
            <a:normAutofit/>
          </a:bodyPr>
          <a:lstStyle/>
          <a:p>
            <a:endParaRPr lang="en-GB" dirty="0" smtClean="0"/>
          </a:p>
          <a:p>
            <a:endParaRPr lang="en-GB" dirty="0" smtClean="0"/>
          </a:p>
          <a:p>
            <a:endParaRPr lang="en-GB" dirty="0"/>
          </a:p>
          <a:p>
            <a:endParaRPr lang="en-GB" dirty="0" smtClean="0"/>
          </a:p>
          <a:p>
            <a:endParaRPr lang="en-GB" dirty="0"/>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567" y="1600199"/>
            <a:ext cx="7529129" cy="4525964"/>
          </a:xfrm>
          <a:prstGeom prst="rect">
            <a:avLst/>
          </a:prstGeom>
          <a:noFill/>
          <a:ln>
            <a:noFill/>
          </a:ln>
        </p:spPr>
      </p:pic>
      <p:cxnSp>
        <p:nvCxnSpPr>
          <p:cNvPr id="6" name="Straight Arrow Connector 5"/>
          <p:cNvCxnSpPr/>
          <p:nvPr/>
        </p:nvCxnSpPr>
        <p:spPr>
          <a:xfrm flipV="1">
            <a:off x="6804248" y="4437112"/>
            <a:ext cx="0" cy="936104"/>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882860" y="4542219"/>
            <a:ext cx="1803940" cy="830997"/>
          </a:xfrm>
          <a:prstGeom prst="rect">
            <a:avLst/>
          </a:prstGeom>
          <a:noFill/>
        </p:spPr>
        <p:txBody>
          <a:bodyPr wrap="square" rtlCol="0">
            <a:spAutoFit/>
          </a:bodyPr>
          <a:lstStyle/>
          <a:p>
            <a:r>
              <a:rPr lang="en-GB" sz="2400" dirty="0" smtClean="0">
                <a:solidFill>
                  <a:schemeClr val="accent2"/>
                </a:solidFill>
              </a:rPr>
              <a:t>Acceptable impact?</a:t>
            </a:r>
            <a:endParaRPr lang="en-GB" sz="2400" dirty="0">
              <a:solidFill>
                <a:schemeClr val="accent2"/>
              </a:solidFill>
            </a:endParaRPr>
          </a:p>
        </p:txBody>
      </p:sp>
      <p:sp>
        <p:nvSpPr>
          <p:cNvPr id="25" name="TextBox 24"/>
          <p:cNvSpPr txBox="1"/>
          <p:nvPr/>
        </p:nvSpPr>
        <p:spPr>
          <a:xfrm>
            <a:off x="1043608" y="6117739"/>
            <a:ext cx="2016224" cy="307777"/>
          </a:xfrm>
          <a:prstGeom prst="rect">
            <a:avLst/>
          </a:prstGeom>
          <a:noFill/>
        </p:spPr>
        <p:txBody>
          <a:bodyPr wrap="square" rtlCol="0">
            <a:spAutoFit/>
          </a:bodyPr>
          <a:lstStyle/>
          <a:p>
            <a:r>
              <a:rPr lang="en-GB" sz="1400" dirty="0" err="1" smtClean="0"/>
              <a:t>Seyler</a:t>
            </a:r>
            <a:r>
              <a:rPr lang="en-GB" sz="1400" dirty="0" smtClean="0"/>
              <a:t> &amp; Hay, 2013</a:t>
            </a:r>
            <a:endParaRPr lang="en-GB" sz="1400" dirty="0"/>
          </a:p>
        </p:txBody>
      </p:sp>
      <p:sp>
        <p:nvSpPr>
          <p:cNvPr id="10" name="TextBox 9"/>
          <p:cNvSpPr txBox="1"/>
          <p:nvPr/>
        </p:nvSpPr>
        <p:spPr>
          <a:xfrm>
            <a:off x="107504" y="1916832"/>
            <a:ext cx="1080120" cy="830997"/>
          </a:xfrm>
          <a:prstGeom prst="rect">
            <a:avLst/>
          </a:prstGeom>
          <a:solidFill>
            <a:schemeClr val="bg1"/>
          </a:solidFill>
        </p:spPr>
        <p:txBody>
          <a:bodyPr wrap="square" rtlCol="0">
            <a:spAutoFit/>
          </a:bodyPr>
          <a:lstStyle/>
          <a:p>
            <a:r>
              <a:rPr lang="en-GB" sz="2400" dirty="0" smtClean="0"/>
              <a:t>Into aquifer</a:t>
            </a:r>
            <a:endParaRPr lang="en-GB" sz="2400" dirty="0"/>
          </a:p>
        </p:txBody>
      </p:sp>
      <p:sp>
        <p:nvSpPr>
          <p:cNvPr id="11" name="TextBox 10"/>
          <p:cNvSpPr txBox="1"/>
          <p:nvPr/>
        </p:nvSpPr>
        <p:spPr>
          <a:xfrm>
            <a:off x="107504" y="4725144"/>
            <a:ext cx="1080120" cy="830997"/>
          </a:xfrm>
          <a:prstGeom prst="rect">
            <a:avLst/>
          </a:prstGeom>
          <a:solidFill>
            <a:schemeClr val="bg1"/>
          </a:solidFill>
        </p:spPr>
        <p:txBody>
          <a:bodyPr wrap="square" rtlCol="0">
            <a:spAutoFit/>
          </a:bodyPr>
          <a:lstStyle/>
          <a:p>
            <a:r>
              <a:rPr lang="en-GB" sz="2400" dirty="0" smtClean="0"/>
              <a:t>Out of aquifer</a:t>
            </a:r>
            <a:endParaRPr lang="en-GB" sz="2400" dirty="0"/>
          </a:p>
        </p:txBody>
      </p:sp>
      <p:sp>
        <p:nvSpPr>
          <p:cNvPr id="12" name="TextBox 11"/>
          <p:cNvSpPr txBox="1"/>
          <p:nvPr/>
        </p:nvSpPr>
        <p:spPr>
          <a:xfrm>
            <a:off x="8063880" y="3429000"/>
            <a:ext cx="1080120" cy="830997"/>
          </a:xfrm>
          <a:prstGeom prst="rect">
            <a:avLst/>
          </a:prstGeom>
          <a:solidFill>
            <a:schemeClr val="bg1"/>
          </a:solidFill>
        </p:spPr>
        <p:txBody>
          <a:bodyPr wrap="square" rtlCol="0">
            <a:spAutoFit/>
          </a:bodyPr>
          <a:lstStyle/>
          <a:p>
            <a:r>
              <a:rPr lang="en-GB" sz="1600" dirty="0" smtClean="0"/>
              <a:t>Recharge</a:t>
            </a:r>
          </a:p>
          <a:p>
            <a:r>
              <a:rPr lang="en-GB" sz="1600" dirty="0" smtClean="0"/>
              <a:t>Storage</a:t>
            </a:r>
          </a:p>
          <a:p>
            <a:r>
              <a:rPr lang="en-GB" sz="1600" dirty="0" smtClean="0"/>
              <a:t>Discharge</a:t>
            </a:r>
            <a:endParaRPr lang="en-GB" sz="1600" dirty="0"/>
          </a:p>
        </p:txBody>
      </p:sp>
      <p:sp>
        <p:nvSpPr>
          <p:cNvPr id="13" name="TextBox 12"/>
          <p:cNvSpPr txBox="1"/>
          <p:nvPr/>
        </p:nvSpPr>
        <p:spPr>
          <a:xfrm>
            <a:off x="7186328" y="1845056"/>
            <a:ext cx="1872208" cy="830997"/>
          </a:xfrm>
          <a:prstGeom prst="rect">
            <a:avLst/>
          </a:prstGeom>
          <a:solidFill>
            <a:schemeClr val="bg1"/>
          </a:solidFill>
        </p:spPr>
        <p:txBody>
          <a:bodyPr wrap="square" rtlCol="0">
            <a:spAutoFit/>
          </a:bodyPr>
          <a:lstStyle/>
          <a:p>
            <a:r>
              <a:rPr lang="en-GB" sz="1600" dirty="0" smtClean="0"/>
              <a:t>(Areal recharge &amp; abstraction not shown)</a:t>
            </a:r>
            <a:endParaRPr lang="en-GB" sz="1600" dirty="0"/>
          </a:p>
        </p:txBody>
      </p:sp>
      <p:sp>
        <p:nvSpPr>
          <p:cNvPr id="14" name="TextBox 13"/>
          <p:cNvSpPr txBox="1"/>
          <p:nvPr/>
        </p:nvSpPr>
        <p:spPr>
          <a:xfrm>
            <a:off x="6945886" y="902106"/>
            <a:ext cx="2018602" cy="461665"/>
          </a:xfrm>
          <a:prstGeom prst="rect">
            <a:avLst/>
          </a:prstGeom>
          <a:noFill/>
        </p:spPr>
        <p:txBody>
          <a:bodyPr wrap="square" rtlCol="0">
            <a:spAutoFit/>
          </a:bodyPr>
          <a:lstStyle/>
          <a:p>
            <a:r>
              <a:rPr lang="en-GB" sz="2400" dirty="0" smtClean="0"/>
              <a:t>Response time</a:t>
            </a:r>
            <a:endParaRPr lang="en-GB" sz="2400" dirty="0"/>
          </a:p>
        </p:txBody>
      </p:sp>
      <p:cxnSp>
        <p:nvCxnSpPr>
          <p:cNvPr id="26" name="Straight Arrow Connector 25"/>
          <p:cNvCxnSpPr/>
          <p:nvPr/>
        </p:nvCxnSpPr>
        <p:spPr>
          <a:xfrm flipV="1">
            <a:off x="6880239" y="1196752"/>
            <a:ext cx="140033" cy="23373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685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dissolv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dissolve">
                                      <p:cBhvr>
                                        <p:cTn id="33" dur="500"/>
                                        <p:tgtEl>
                                          <p:spTgt spid="6"/>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3" grpId="0" animBg="1"/>
      <p:bldP spid="1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2800" dirty="0"/>
              <a:t>Sub-component: abstraction, Indicator: Water level</a:t>
            </a:r>
            <a:r>
              <a:rPr lang="en-ZA" sz="3600" dirty="0"/>
              <a:t> </a:t>
            </a:r>
            <a:endParaRPr lang="en-ZA" sz="2800" dirty="0"/>
          </a:p>
        </p:txBody>
      </p:sp>
      <p:sp>
        <p:nvSpPr>
          <p:cNvPr id="3" name="Content Placeholder 2"/>
          <p:cNvSpPr>
            <a:spLocks noGrp="1"/>
          </p:cNvSpPr>
          <p:nvPr>
            <p:ph idx="1"/>
          </p:nvPr>
        </p:nvSpPr>
        <p:spPr/>
        <p:txBody>
          <a:bodyPr/>
          <a:lstStyle/>
          <a:p>
            <a:endParaRPr lang="en-ZA"/>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4822"/>
          <a:stretch/>
        </p:blipFill>
        <p:spPr bwMode="auto">
          <a:xfrm>
            <a:off x="60339" y="1699178"/>
            <a:ext cx="9023322" cy="442698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292027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cstate="email">
            <a:extLst>
              <a:ext uri="{28A0092B-C50C-407E-A947-70E740481C1C}">
                <a14:useLocalDpi xmlns:a14="http://schemas.microsoft.com/office/drawing/2010/main"/>
              </a:ext>
            </a:extLst>
          </a:blip>
          <a:srcRect/>
          <a:stretch/>
        </p:blipFill>
        <p:spPr bwMode="auto">
          <a:xfrm>
            <a:off x="1475116" y="77638"/>
            <a:ext cx="7668883" cy="6374920"/>
          </a:xfrm>
          <a:prstGeom prst="rect">
            <a:avLst/>
          </a:prstGeom>
          <a:ln>
            <a:noFill/>
          </a:ln>
          <a:effectLst>
            <a:softEdge rad="112500"/>
          </a:effectLst>
          <a:extLst>
            <a:ext uri="{53640926-AAD7-44D8-BBD7-CCE9431645EC}">
              <a14:shadowObscured xmlns:a14="http://schemas.microsoft.com/office/drawing/2010/main"/>
            </a:ext>
          </a:extLst>
        </p:spPr>
      </p:pic>
      <p:sp>
        <p:nvSpPr>
          <p:cNvPr id="2" name="Round Same Side Corner Rectangle 1"/>
          <p:cNvSpPr/>
          <p:nvPr/>
        </p:nvSpPr>
        <p:spPr>
          <a:xfrm>
            <a:off x="1801813" y="2126512"/>
            <a:ext cx="6383337" cy="1892332"/>
          </a:xfrm>
          <a:prstGeom prst="round2SameRect">
            <a:avLst/>
          </a:prstGeom>
          <a:gradFill flip="none" rotWithShape="1">
            <a:gsLst>
              <a:gs pos="0">
                <a:schemeClr val="bg2">
                  <a:lumMod val="75000"/>
                </a:schemeClr>
              </a:gs>
              <a:gs pos="100000">
                <a:srgbClr val="FFFFD5"/>
              </a:gs>
            </a:gsLst>
            <a:path path="rect">
              <a:fillToRect l="100000" t="100000"/>
            </a:path>
            <a:tileRect r="-100000" b="-100000"/>
          </a:gradFill>
          <a:ln w="38100">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ZA" sz="4400" b="1" dirty="0" smtClean="0">
                <a:solidFill>
                  <a:schemeClr val="bg2">
                    <a:lumMod val="25000"/>
                  </a:schemeClr>
                </a:solidFill>
                <a:effectLst>
                  <a:outerShdw blurRad="38100" dist="38100" dir="2700000" algn="tl">
                    <a:srgbClr val="000000">
                      <a:alpha val="43137"/>
                    </a:srgbClr>
                  </a:outerShdw>
                </a:effectLst>
              </a:rPr>
              <a:t>Groundwater and WRCS </a:t>
            </a:r>
          </a:p>
          <a:p>
            <a:pPr algn="ctr">
              <a:defRPr/>
            </a:pPr>
            <a:r>
              <a:rPr lang="en-ZA" sz="4400" b="1" dirty="0" smtClean="0">
                <a:solidFill>
                  <a:schemeClr val="bg2">
                    <a:lumMod val="25000"/>
                  </a:schemeClr>
                </a:solidFill>
                <a:effectLst>
                  <a:outerShdw blurRad="38100" dist="38100" dir="2700000" algn="tl">
                    <a:srgbClr val="000000">
                      <a:alpha val="43137"/>
                    </a:srgbClr>
                  </a:outerShdw>
                </a:effectLst>
              </a:rPr>
              <a:t>– guiding principles</a:t>
            </a:r>
            <a:endParaRPr lang="en-GB" sz="4400" b="1" dirty="0">
              <a:solidFill>
                <a:schemeClr val="bg2">
                  <a:lumMod val="25000"/>
                </a:schemeClr>
              </a:solidFill>
              <a:effectLst>
                <a:outerShdw blurRad="38100" dist="38100" dir="2700000" algn="tl">
                  <a:srgbClr val="000000">
                    <a:alpha val="43137"/>
                  </a:srgbClr>
                </a:outerShdw>
              </a:effectLst>
            </a:endParaRPr>
          </a:p>
        </p:txBody>
      </p:sp>
      <p:cxnSp>
        <p:nvCxnSpPr>
          <p:cNvPr id="4" name="Straight Connector 3"/>
          <p:cNvCxnSpPr/>
          <p:nvPr/>
        </p:nvCxnSpPr>
        <p:spPr>
          <a:xfrm flipV="1">
            <a:off x="1801813" y="4232815"/>
            <a:ext cx="6383337" cy="12700"/>
          </a:xfrm>
          <a:prstGeom prst="line">
            <a:avLst/>
          </a:prstGeom>
          <a:ln w="15240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3845" y="3596640"/>
            <a:ext cx="3324284" cy="3073205"/>
          </a:xfrm>
          <a:prstGeom prst="rect">
            <a:avLst/>
          </a:prstGeom>
        </p:spPr>
      </p:pic>
    </p:spTree>
    <p:extLst>
      <p:ext uri="{BB962C8B-B14F-4D97-AF65-F5344CB8AC3E}">
        <p14:creationId xmlns:p14="http://schemas.microsoft.com/office/powerpoint/2010/main" val="30992464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Groundwater’s role in WRCS</a:t>
            </a:r>
            <a:endParaRPr lang="en-ZA" dirty="0"/>
          </a:p>
        </p:txBody>
      </p:sp>
      <p:sp>
        <p:nvSpPr>
          <p:cNvPr id="3" name="Content Placeholder 2"/>
          <p:cNvSpPr>
            <a:spLocks noGrp="1"/>
          </p:cNvSpPr>
          <p:nvPr>
            <p:ph idx="1"/>
          </p:nvPr>
        </p:nvSpPr>
        <p:spPr/>
        <p:txBody>
          <a:bodyPr>
            <a:normAutofit fontScale="25000" lnSpcReduction="20000"/>
          </a:bodyPr>
          <a:lstStyle/>
          <a:p>
            <a:r>
              <a:rPr lang="en-ZA" sz="5600" dirty="0"/>
              <a:t>Department of Water Affairs and Forestry (DWAF), 1999. </a:t>
            </a:r>
            <a:r>
              <a:rPr lang="en-GB" sz="5600" b="1" dirty="0"/>
              <a:t>Resource Directed Measures </a:t>
            </a:r>
            <a:r>
              <a:rPr lang="en-GB" sz="5600" dirty="0"/>
              <a:t>for Protection of Water Resources </a:t>
            </a:r>
            <a:r>
              <a:rPr lang="en-GB" sz="5600" b="1" dirty="0"/>
              <a:t>Groundwater Component </a:t>
            </a:r>
            <a:r>
              <a:rPr lang="en-GB" sz="5600" dirty="0"/>
              <a:t>Version 1.0  </a:t>
            </a:r>
            <a:r>
              <a:rPr lang="en-ZA" sz="5600" dirty="0"/>
              <a:t> </a:t>
            </a:r>
            <a:r>
              <a:rPr lang="en-GB" sz="5600" dirty="0"/>
              <a:t>September </a:t>
            </a:r>
            <a:r>
              <a:rPr lang="en-GB" sz="5600" dirty="0" smtClean="0"/>
              <a:t>1999</a:t>
            </a:r>
          </a:p>
          <a:p>
            <a:endParaRPr lang="en-ZA" sz="5600" dirty="0"/>
          </a:p>
          <a:p>
            <a:r>
              <a:rPr lang="en-ZA" sz="5600" dirty="0"/>
              <a:t>Dollar, E.S.J., Brown, C.A., </a:t>
            </a:r>
            <a:r>
              <a:rPr lang="en-ZA" sz="5600" dirty="0" err="1"/>
              <a:t>Turpie</a:t>
            </a:r>
            <a:r>
              <a:rPr lang="en-ZA" sz="5600" dirty="0"/>
              <a:t>, J.K., Joubert, A.R., Nicolson, C.R. and </a:t>
            </a:r>
            <a:r>
              <a:rPr lang="en-ZA" sz="5600" dirty="0" err="1"/>
              <a:t>Manyaka</a:t>
            </a:r>
            <a:r>
              <a:rPr lang="en-ZA" sz="5600" dirty="0"/>
              <a:t>, S. 2006: The development of the </a:t>
            </a:r>
            <a:r>
              <a:rPr lang="en-ZA" sz="5600" b="1" dirty="0"/>
              <a:t>Water Resources Classification System </a:t>
            </a:r>
            <a:r>
              <a:rPr lang="en-ZA" sz="5600" dirty="0"/>
              <a:t>(WRCS). Volume 1. Overview and 7- step classification procedure. CSIR Report No., Department of Water Affairs and Forestry, Pretoria, 70pp</a:t>
            </a:r>
            <a:r>
              <a:rPr lang="en-ZA" sz="5600" dirty="0" smtClean="0"/>
              <a:t>.</a:t>
            </a:r>
          </a:p>
          <a:p>
            <a:r>
              <a:rPr lang="en-ZA" sz="5600" dirty="0" smtClean="0"/>
              <a:t>Department </a:t>
            </a:r>
            <a:r>
              <a:rPr lang="en-ZA" sz="5600" dirty="0"/>
              <a:t>of Water Affairs and Forestry (DWAF), 2007a. The Development of the Water Resource Classification System (WRCS), </a:t>
            </a:r>
            <a:r>
              <a:rPr lang="en-ZA" sz="5600" b="1" dirty="0"/>
              <a:t>Technical Guideline</a:t>
            </a:r>
            <a:r>
              <a:rPr lang="en-ZA" sz="5600" dirty="0"/>
              <a:t>, February 2007  By Chief Directorate: Resource Directed Measures</a:t>
            </a:r>
          </a:p>
          <a:p>
            <a:r>
              <a:rPr lang="en-ZA" sz="5600" dirty="0"/>
              <a:t>Department of Water Affairs (DWA), 2010. Regulations for the Establishment of a Water Resource Classification System. </a:t>
            </a:r>
            <a:r>
              <a:rPr lang="en-ZA" sz="5600" b="1" dirty="0"/>
              <a:t>Regulation</a:t>
            </a:r>
            <a:r>
              <a:rPr lang="en-ZA" sz="5600" dirty="0"/>
              <a:t> 810 Government Gazette No. 33541 17 September </a:t>
            </a:r>
            <a:r>
              <a:rPr lang="en-ZA" sz="5600" dirty="0" smtClean="0"/>
              <a:t>2010</a:t>
            </a:r>
          </a:p>
          <a:p>
            <a:pPr marL="0" indent="0">
              <a:buNone/>
            </a:pPr>
            <a:endParaRPr lang="en-ZA" sz="5600" dirty="0"/>
          </a:p>
          <a:p>
            <a:r>
              <a:rPr lang="en-ZA" sz="5600" dirty="0"/>
              <a:t>Parsons, R. and J. </a:t>
            </a:r>
            <a:r>
              <a:rPr lang="en-ZA" sz="5600" dirty="0" err="1"/>
              <a:t>Wentzel</a:t>
            </a:r>
            <a:r>
              <a:rPr lang="en-ZA" sz="5600" dirty="0"/>
              <a:t> 2007. </a:t>
            </a:r>
            <a:r>
              <a:rPr lang="en-ZA" sz="5600" b="1" dirty="0"/>
              <a:t>Groundwater Resources Directed Measures Manual </a:t>
            </a:r>
            <a:r>
              <a:rPr lang="en-ZA" sz="5600" dirty="0"/>
              <a:t>WRC Report No TT 299/07. ISBN 978-1-77005-510-0. April 2007.</a:t>
            </a:r>
          </a:p>
          <a:p>
            <a:r>
              <a:rPr lang="en-ZA" sz="5600" dirty="0" smtClean="0"/>
              <a:t>……..</a:t>
            </a:r>
            <a:endParaRPr lang="en-ZA" sz="5600" dirty="0"/>
          </a:p>
          <a:p>
            <a:r>
              <a:rPr lang="en-ZA" sz="5600" b="1" u="sng" dirty="0"/>
              <a:t>Dennis, I., K. </a:t>
            </a:r>
            <a:r>
              <a:rPr lang="en-ZA" sz="5600" b="1" u="sng" dirty="0" err="1"/>
              <a:t>Witthüser</a:t>
            </a:r>
            <a:r>
              <a:rPr lang="en-ZA" sz="5600" b="1" u="sng" dirty="0"/>
              <a:t>, K. Vivier, R. Dennis and A. </a:t>
            </a:r>
            <a:r>
              <a:rPr lang="en-ZA" sz="5600" b="1" u="sng" dirty="0" err="1"/>
              <a:t>Mavurayi</a:t>
            </a:r>
            <a:r>
              <a:rPr lang="en-ZA" sz="5600" b="1" u="sng" dirty="0"/>
              <a:t>, 2013. Groundwater Resources Directed Measures 2012 Edition. By Water Research Commission (WRC), Report No TT 506/12, March 2013.</a:t>
            </a:r>
          </a:p>
          <a:p>
            <a:pPr marL="0" indent="0">
              <a:buNone/>
            </a:pPr>
            <a:r>
              <a:rPr lang="en-ZA" sz="5600" dirty="0"/>
              <a:t> </a:t>
            </a:r>
          </a:p>
          <a:p>
            <a:r>
              <a:rPr lang="en-ZA" sz="5600" dirty="0"/>
              <a:t>Department of Water Affairs (DWA), 2013a. Department of Water Affairs Directorate: Water Resources Classification. Framework for Groundwater Classification and Protection, Draft for discussion purposes dated 6/25/2013</a:t>
            </a:r>
          </a:p>
          <a:p>
            <a:pPr marL="0" indent="0">
              <a:buNone/>
            </a:pPr>
            <a:endParaRPr lang="en-ZA" sz="5600" dirty="0"/>
          </a:p>
          <a:p>
            <a:r>
              <a:rPr lang="en-ZA" sz="5600" b="1" u="sng" dirty="0"/>
              <a:t>Riemann, K. 2013. ‘Groundwater Reserve’ – a critical review. Paper presented at the 13th Biennial Groundwater Conference of the Geological Society of South Africa, 17th-19th  September 2013, Durban, South Africa.</a:t>
            </a:r>
          </a:p>
          <a:p>
            <a:endParaRPr lang="en-ZA" dirty="0"/>
          </a:p>
        </p:txBody>
      </p:sp>
    </p:spTree>
    <p:extLst>
      <p:ext uri="{BB962C8B-B14F-4D97-AF65-F5344CB8AC3E}">
        <p14:creationId xmlns:p14="http://schemas.microsoft.com/office/powerpoint/2010/main" val="13344618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Summary </a:t>
            </a:r>
            <a:endParaRPr lang="en-ZA"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01449043"/>
              </p:ext>
            </p:extLst>
          </p:nvPr>
        </p:nvGraphicFramePr>
        <p:xfrm>
          <a:off x="202519" y="80048"/>
          <a:ext cx="8556853" cy="6781652"/>
        </p:xfrm>
        <a:graphic>
          <a:graphicData uri="http://schemas.openxmlformats.org/drawingml/2006/table">
            <a:tbl>
              <a:tblPr firstRow="1" firstCol="1" bandRow="1">
                <a:tableStyleId>{5C22544A-7EE6-4342-B048-85BDC9FD1C3A}</a:tableStyleId>
              </a:tblPr>
              <a:tblGrid>
                <a:gridCol w="1749653"/>
                <a:gridCol w="776514"/>
                <a:gridCol w="3011714"/>
                <a:gridCol w="3018972"/>
              </a:tblGrid>
              <a:tr h="363392">
                <a:tc>
                  <a:txBody>
                    <a:bodyPr/>
                    <a:lstStyle/>
                    <a:p>
                      <a:pPr algn="ctr">
                        <a:lnSpc>
                          <a:spcPct val="115000"/>
                        </a:lnSpc>
                        <a:spcBef>
                          <a:spcPts val="500"/>
                        </a:spcBef>
                        <a:spcAft>
                          <a:spcPts val="500"/>
                        </a:spcAft>
                      </a:pPr>
                      <a:r>
                        <a:rPr lang="en-GB" sz="1800" dirty="0" smtClean="0">
                          <a:effectLst/>
                        </a:rPr>
                        <a:t>Primary catchment</a:t>
                      </a:r>
                      <a:endParaRPr lang="en-ZA"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Bef>
                          <a:spcPts val="500"/>
                        </a:spcBef>
                        <a:spcAft>
                          <a:spcPts val="500"/>
                        </a:spcAft>
                      </a:pPr>
                      <a:r>
                        <a:rPr lang="en-GB" sz="1800" b="1" kern="1200" dirty="0">
                          <a:solidFill>
                            <a:schemeClr val="lt1"/>
                          </a:solidFill>
                          <a:effectLst/>
                          <a:latin typeface="+mn-lt"/>
                          <a:ea typeface="+mn-ea"/>
                          <a:cs typeface="+mn-cs"/>
                        </a:rPr>
                        <a:t>GRU</a:t>
                      </a:r>
                      <a:endParaRPr lang="en-ZA" sz="1800" b="1" kern="1200" dirty="0">
                        <a:solidFill>
                          <a:schemeClr val="lt1"/>
                        </a:solidFill>
                        <a:effectLst/>
                        <a:latin typeface="+mn-lt"/>
                        <a:ea typeface="+mn-ea"/>
                        <a:cs typeface="+mn-cs"/>
                      </a:endParaRPr>
                    </a:p>
                  </a:txBody>
                  <a:tcPr marL="68580" marR="68580" marT="0" marB="0" anchor="ctr"/>
                </a:tc>
                <a:tc>
                  <a:txBody>
                    <a:bodyPr/>
                    <a:lstStyle/>
                    <a:p>
                      <a:pPr algn="ctr">
                        <a:lnSpc>
                          <a:spcPct val="115000"/>
                        </a:lnSpc>
                        <a:spcBef>
                          <a:spcPts val="500"/>
                        </a:spcBef>
                        <a:spcAft>
                          <a:spcPts val="500"/>
                        </a:spcAft>
                      </a:pPr>
                      <a:r>
                        <a:rPr lang="en-GB" sz="1800" dirty="0" smtClean="0">
                          <a:effectLst/>
                        </a:rPr>
                        <a:t>Quaternary catchment</a:t>
                      </a:r>
                      <a:endParaRPr lang="en-ZA"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Bef>
                          <a:spcPts val="500"/>
                        </a:spcBef>
                        <a:spcAft>
                          <a:spcPts val="500"/>
                        </a:spcAft>
                      </a:pPr>
                      <a:r>
                        <a:rPr lang="en-ZA" sz="2000" dirty="0" smtClean="0">
                          <a:effectLst/>
                          <a:latin typeface="Arial" panose="020B0604020202020204" pitchFamily="34" charset="0"/>
                          <a:ea typeface="Arial" panose="020B0604020202020204" pitchFamily="34" charset="0"/>
                          <a:cs typeface="Times New Roman" panose="02020603050405020304" pitchFamily="18" charset="0"/>
                        </a:rPr>
                        <a:t>IUA</a:t>
                      </a:r>
                      <a:endParaRPr lang="en-ZA"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363392">
                <a:tc rowSpan="3">
                  <a:txBody>
                    <a:bodyPr/>
                    <a:lstStyle/>
                    <a:p>
                      <a:pPr algn="l">
                        <a:lnSpc>
                          <a:spcPct val="115000"/>
                        </a:lnSpc>
                        <a:spcBef>
                          <a:spcPts val="150"/>
                        </a:spcBef>
                        <a:spcAft>
                          <a:spcPts val="500"/>
                        </a:spcAft>
                      </a:pPr>
                      <a:r>
                        <a:rPr lang="en-GB" sz="1800" dirty="0">
                          <a:effectLst/>
                        </a:rPr>
                        <a:t>Overberg</a:t>
                      </a:r>
                      <a:endParaRPr lang="en-ZA"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l">
                        <a:lnSpc>
                          <a:spcPct val="115000"/>
                        </a:lnSpc>
                        <a:spcBef>
                          <a:spcPts val="150"/>
                        </a:spcBef>
                        <a:spcAft>
                          <a:spcPts val="500"/>
                        </a:spcAft>
                      </a:pPr>
                      <a:r>
                        <a:rPr lang="en-GB" sz="1800" b="1" dirty="0">
                          <a:solidFill>
                            <a:srgbClr val="FF0000"/>
                          </a:solidFill>
                          <a:effectLst/>
                        </a:rPr>
                        <a:t>BO-1</a:t>
                      </a:r>
                      <a:endParaRPr lang="en-ZA" sz="2000" b="1"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Bef>
                          <a:spcPts val="150"/>
                        </a:spcBef>
                        <a:spcAft>
                          <a:spcPts val="500"/>
                        </a:spcAft>
                      </a:pPr>
                      <a:r>
                        <a:rPr lang="en-GB" sz="1800" dirty="0">
                          <a:effectLst/>
                        </a:rPr>
                        <a:t>G40A to G40D; G40G </a:t>
                      </a:r>
                      <a:endParaRPr lang="en-ZA"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Bef>
                          <a:spcPts val="150"/>
                        </a:spcBef>
                        <a:spcAft>
                          <a:spcPts val="500"/>
                        </a:spcAft>
                      </a:pPr>
                      <a:r>
                        <a:rPr lang="en-ZA" sz="1800" kern="1200" dirty="0" smtClean="0">
                          <a:solidFill>
                            <a:schemeClr val="dk1"/>
                          </a:solidFill>
                          <a:effectLst/>
                          <a:latin typeface="+mn-lt"/>
                          <a:ea typeface="+mn-ea"/>
                          <a:cs typeface="+mn-cs"/>
                        </a:rPr>
                        <a:t>Overberg West</a:t>
                      </a:r>
                      <a:endParaRPr lang="en-ZA" sz="1800" kern="1200" dirty="0">
                        <a:solidFill>
                          <a:schemeClr val="dk1"/>
                        </a:solidFill>
                        <a:effectLst/>
                        <a:latin typeface="+mn-lt"/>
                        <a:ea typeface="+mn-ea"/>
                        <a:cs typeface="+mn-cs"/>
                      </a:endParaRPr>
                    </a:p>
                  </a:txBody>
                  <a:tcPr marL="68580" marR="68580" marT="0" marB="0"/>
                </a:tc>
              </a:tr>
              <a:tr h="363392">
                <a:tc vMerge="1">
                  <a:txBody>
                    <a:bodyPr/>
                    <a:lstStyle/>
                    <a:p>
                      <a:endParaRPr lang="en-ZA"/>
                    </a:p>
                  </a:txBody>
                  <a:tcPr/>
                </a:tc>
                <a:tc>
                  <a:txBody>
                    <a:bodyPr/>
                    <a:lstStyle/>
                    <a:p>
                      <a:pPr algn="l">
                        <a:lnSpc>
                          <a:spcPct val="115000"/>
                        </a:lnSpc>
                        <a:spcBef>
                          <a:spcPts val="150"/>
                        </a:spcBef>
                        <a:spcAft>
                          <a:spcPts val="500"/>
                        </a:spcAft>
                      </a:pPr>
                      <a:r>
                        <a:rPr lang="en-GB" sz="1800" b="1" dirty="0">
                          <a:solidFill>
                            <a:srgbClr val="FF0000"/>
                          </a:solidFill>
                          <a:effectLst/>
                        </a:rPr>
                        <a:t>BO-2</a:t>
                      </a:r>
                      <a:endParaRPr lang="en-ZA" sz="2000" b="1"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Bef>
                          <a:spcPts val="150"/>
                        </a:spcBef>
                        <a:spcAft>
                          <a:spcPts val="500"/>
                        </a:spcAft>
                      </a:pPr>
                      <a:r>
                        <a:rPr lang="en-GB" sz="1800" dirty="0">
                          <a:effectLst/>
                        </a:rPr>
                        <a:t>G40E to G40L</a:t>
                      </a:r>
                      <a:endParaRPr lang="en-ZA"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lvl="0" indent="0" algn="ctr" defTabSz="457200" rtl="0" eaLnBrk="1" fontAlgn="auto" latinLnBrk="0" hangingPunct="1">
                        <a:lnSpc>
                          <a:spcPct val="115000"/>
                        </a:lnSpc>
                        <a:spcBef>
                          <a:spcPts val="150"/>
                        </a:spcBef>
                        <a:spcAft>
                          <a:spcPts val="500"/>
                        </a:spcAft>
                        <a:buClrTx/>
                        <a:buSzTx/>
                        <a:buFontTx/>
                        <a:buNone/>
                        <a:tabLst/>
                        <a:defRPr/>
                      </a:pPr>
                      <a:r>
                        <a:rPr lang="en-ZA" sz="1800" kern="1200" dirty="0" smtClean="0">
                          <a:solidFill>
                            <a:schemeClr val="dk1"/>
                          </a:solidFill>
                          <a:effectLst/>
                          <a:latin typeface="+mn-lt"/>
                          <a:ea typeface="+mn-ea"/>
                          <a:cs typeface="+mn-cs"/>
                        </a:rPr>
                        <a:t>Overberg West</a:t>
                      </a:r>
                    </a:p>
                    <a:p>
                      <a:pPr algn="ctr">
                        <a:lnSpc>
                          <a:spcPct val="115000"/>
                        </a:lnSpc>
                        <a:spcBef>
                          <a:spcPts val="150"/>
                        </a:spcBef>
                        <a:spcAft>
                          <a:spcPts val="500"/>
                        </a:spcAft>
                      </a:pPr>
                      <a:r>
                        <a:rPr lang="en-ZA" sz="1800" kern="1200" dirty="0" smtClean="0">
                          <a:solidFill>
                            <a:schemeClr val="dk1"/>
                          </a:solidFill>
                          <a:effectLst/>
                          <a:latin typeface="+mn-lt"/>
                          <a:ea typeface="+mn-ea"/>
                          <a:cs typeface="+mn-cs"/>
                        </a:rPr>
                        <a:t>Coastal</a:t>
                      </a:r>
                      <a:endParaRPr lang="en-ZA" sz="1800" kern="1200" dirty="0">
                        <a:solidFill>
                          <a:schemeClr val="dk1"/>
                        </a:solidFill>
                        <a:effectLst/>
                        <a:latin typeface="+mn-lt"/>
                        <a:ea typeface="+mn-ea"/>
                        <a:cs typeface="+mn-cs"/>
                      </a:endParaRPr>
                    </a:p>
                  </a:txBody>
                  <a:tcPr marL="68580" marR="68580" marT="0" marB="0"/>
                </a:tc>
              </a:tr>
              <a:tr h="363392">
                <a:tc vMerge="1">
                  <a:txBody>
                    <a:bodyPr/>
                    <a:lstStyle/>
                    <a:p>
                      <a:endParaRPr lang="en-ZA"/>
                    </a:p>
                  </a:txBody>
                  <a:tcPr/>
                </a:tc>
                <a:tc>
                  <a:txBody>
                    <a:bodyPr/>
                    <a:lstStyle/>
                    <a:p>
                      <a:pPr algn="l">
                        <a:lnSpc>
                          <a:spcPct val="115000"/>
                        </a:lnSpc>
                        <a:spcBef>
                          <a:spcPts val="150"/>
                        </a:spcBef>
                        <a:spcAft>
                          <a:spcPts val="500"/>
                        </a:spcAft>
                      </a:pPr>
                      <a:r>
                        <a:rPr lang="en-GB" sz="1800" b="1" dirty="0">
                          <a:solidFill>
                            <a:srgbClr val="FF0000"/>
                          </a:solidFill>
                          <a:effectLst/>
                        </a:rPr>
                        <a:t>BO-3</a:t>
                      </a:r>
                      <a:endParaRPr lang="en-ZA" sz="2000" b="1"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Bef>
                          <a:spcPts val="150"/>
                        </a:spcBef>
                        <a:spcAft>
                          <a:spcPts val="500"/>
                        </a:spcAft>
                      </a:pPr>
                      <a:r>
                        <a:rPr lang="en-GB" sz="1800" dirty="0">
                          <a:effectLst/>
                        </a:rPr>
                        <a:t>G40M; G50 to G50J</a:t>
                      </a:r>
                      <a:endParaRPr lang="en-ZA"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Bef>
                          <a:spcPts val="150"/>
                        </a:spcBef>
                        <a:spcAft>
                          <a:spcPts val="500"/>
                        </a:spcAft>
                      </a:pPr>
                      <a:r>
                        <a:rPr lang="en-ZA" sz="1800" kern="1200" dirty="0" smtClean="0">
                          <a:solidFill>
                            <a:schemeClr val="dk1"/>
                          </a:solidFill>
                          <a:effectLst/>
                          <a:latin typeface="+mn-lt"/>
                          <a:ea typeface="+mn-ea"/>
                          <a:cs typeface="+mn-cs"/>
                        </a:rPr>
                        <a:t>Overberg East Fynbos</a:t>
                      </a:r>
                      <a:endParaRPr lang="en-ZA" sz="1800" kern="1200" dirty="0">
                        <a:solidFill>
                          <a:schemeClr val="dk1"/>
                        </a:solidFill>
                        <a:effectLst/>
                        <a:latin typeface="+mn-lt"/>
                        <a:ea typeface="+mn-ea"/>
                        <a:cs typeface="+mn-cs"/>
                      </a:endParaRPr>
                    </a:p>
                  </a:txBody>
                  <a:tcPr marL="68580" marR="68580" marT="0" marB="0"/>
                </a:tc>
              </a:tr>
              <a:tr h="363392">
                <a:tc rowSpan="2">
                  <a:txBody>
                    <a:bodyPr/>
                    <a:lstStyle/>
                    <a:p>
                      <a:pPr algn="l">
                        <a:lnSpc>
                          <a:spcPct val="115000"/>
                        </a:lnSpc>
                        <a:spcBef>
                          <a:spcPts val="150"/>
                        </a:spcBef>
                        <a:spcAft>
                          <a:spcPts val="500"/>
                        </a:spcAft>
                      </a:pPr>
                      <a:r>
                        <a:rPr lang="en-GB" sz="1800">
                          <a:effectLst/>
                        </a:rPr>
                        <a:t>Riviersonderend</a:t>
                      </a:r>
                      <a:endParaRPr lang="en-ZA"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l">
                        <a:lnSpc>
                          <a:spcPct val="115000"/>
                        </a:lnSpc>
                        <a:spcBef>
                          <a:spcPts val="150"/>
                        </a:spcBef>
                        <a:spcAft>
                          <a:spcPts val="500"/>
                        </a:spcAft>
                      </a:pPr>
                      <a:r>
                        <a:rPr lang="en-GB" sz="1800" b="1" dirty="0">
                          <a:solidFill>
                            <a:srgbClr val="FF0000"/>
                          </a:solidFill>
                          <a:effectLst/>
                        </a:rPr>
                        <a:t>BR-1</a:t>
                      </a:r>
                      <a:endParaRPr lang="en-ZA" sz="2000" b="1"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Bef>
                          <a:spcPts val="150"/>
                        </a:spcBef>
                        <a:spcAft>
                          <a:spcPts val="500"/>
                        </a:spcAft>
                      </a:pPr>
                      <a:r>
                        <a:rPr lang="en-GB" sz="1800" dirty="0">
                          <a:effectLst/>
                        </a:rPr>
                        <a:t>H60A to H60D</a:t>
                      </a:r>
                      <a:endParaRPr lang="en-ZA"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Bef>
                          <a:spcPts val="150"/>
                        </a:spcBef>
                        <a:spcAft>
                          <a:spcPts val="500"/>
                        </a:spcAft>
                      </a:pPr>
                      <a:r>
                        <a:rPr lang="en-ZA" sz="1800" kern="1200" dirty="0" err="1" smtClean="0">
                          <a:solidFill>
                            <a:schemeClr val="dk1"/>
                          </a:solidFill>
                          <a:effectLst/>
                          <a:latin typeface="+mn-lt"/>
                          <a:ea typeface="+mn-ea"/>
                          <a:cs typeface="+mn-cs"/>
                        </a:rPr>
                        <a:t>Riviersonderend</a:t>
                      </a:r>
                      <a:r>
                        <a:rPr lang="en-ZA" sz="1800" kern="1200" dirty="0" smtClean="0">
                          <a:solidFill>
                            <a:schemeClr val="dk1"/>
                          </a:solidFill>
                          <a:effectLst/>
                          <a:latin typeface="+mn-lt"/>
                          <a:ea typeface="+mn-ea"/>
                          <a:cs typeface="+mn-cs"/>
                        </a:rPr>
                        <a:t> </a:t>
                      </a:r>
                      <a:r>
                        <a:rPr lang="en-ZA" sz="1800" kern="1200" dirty="0" err="1" smtClean="0">
                          <a:solidFill>
                            <a:schemeClr val="dk1"/>
                          </a:solidFill>
                          <a:effectLst/>
                          <a:latin typeface="+mn-lt"/>
                          <a:ea typeface="+mn-ea"/>
                          <a:cs typeface="+mn-cs"/>
                        </a:rPr>
                        <a:t>Theewaters</a:t>
                      </a:r>
                      <a:endParaRPr lang="en-ZA" sz="1800" kern="1200" dirty="0">
                        <a:solidFill>
                          <a:schemeClr val="dk1"/>
                        </a:solidFill>
                        <a:effectLst/>
                        <a:latin typeface="+mn-lt"/>
                        <a:ea typeface="+mn-ea"/>
                        <a:cs typeface="+mn-cs"/>
                      </a:endParaRPr>
                    </a:p>
                  </a:txBody>
                  <a:tcPr marL="68580" marR="68580" marT="0" marB="0"/>
                </a:tc>
              </a:tr>
              <a:tr h="363392">
                <a:tc vMerge="1">
                  <a:txBody>
                    <a:bodyPr/>
                    <a:lstStyle/>
                    <a:p>
                      <a:endParaRPr lang="en-ZA"/>
                    </a:p>
                  </a:txBody>
                  <a:tcPr/>
                </a:tc>
                <a:tc>
                  <a:txBody>
                    <a:bodyPr/>
                    <a:lstStyle/>
                    <a:p>
                      <a:pPr algn="l">
                        <a:lnSpc>
                          <a:spcPct val="115000"/>
                        </a:lnSpc>
                        <a:spcBef>
                          <a:spcPts val="150"/>
                        </a:spcBef>
                        <a:spcAft>
                          <a:spcPts val="500"/>
                        </a:spcAft>
                      </a:pPr>
                      <a:r>
                        <a:rPr lang="en-GB" sz="1800" b="1" dirty="0">
                          <a:solidFill>
                            <a:srgbClr val="FF0000"/>
                          </a:solidFill>
                          <a:effectLst/>
                        </a:rPr>
                        <a:t>BR-2</a:t>
                      </a:r>
                      <a:endParaRPr lang="en-ZA" sz="2000" b="1"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Bef>
                          <a:spcPts val="150"/>
                        </a:spcBef>
                        <a:spcAft>
                          <a:spcPts val="500"/>
                        </a:spcAft>
                      </a:pPr>
                      <a:r>
                        <a:rPr lang="en-GB" sz="1800" dirty="0">
                          <a:effectLst/>
                        </a:rPr>
                        <a:t>H60E to H60L</a:t>
                      </a:r>
                      <a:endParaRPr lang="en-ZA"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lvl="0" indent="0" algn="ctr" defTabSz="457200" rtl="0" eaLnBrk="1" fontAlgn="auto" latinLnBrk="0" hangingPunct="1">
                        <a:lnSpc>
                          <a:spcPct val="115000"/>
                        </a:lnSpc>
                        <a:spcBef>
                          <a:spcPts val="150"/>
                        </a:spcBef>
                        <a:spcAft>
                          <a:spcPts val="500"/>
                        </a:spcAft>
                        <a:buClrTx/>
                        <a:buSzTx/>
                        <a:buFontTx/>
                        <a:buNone/>
                        <a:tabLst/>
                        <a:defRPr/>
                      </a:pPr>
                      <a:r>
                        <a:rPr lang="en-ZA" sz="1800" kern="1200" dirty="0" smtClean="0">
                          <a:solidFill>
                            <a:schemeClr val="dk1"/>
                          </a:solidFill>
                          <a:effectLst/>
                          <a:latin typeface="+mn-lt"/>
                          <a:ea typeface="+mn-ea"/>
                          <a:cs typeface="+mn-cs"/>
                        </a:rPr>
                        <a:t>Lower</a:t>
                      </a:r>
                      <a:r>
                        <a:rPr lang="en-ZA" sz="1800" kern="1200" baseline="0" dirty="0" smtClean="0">
                          <a:solidFill>
                            <a:schemeClr val="dk1"/>
                          </a:solidFill>
                          <a:effectLst/>
                          <a:latin typeface="+mn-lt"/>
                          <a:ea typeface="+mn-ea"/>
                          <a:cs typeface="+mn-cs"/>
                        </a:rPr>
                        <a:t> </a:t>
                      </a:r>
                      <a:r>
                        <a:rPr lang="en-ZA" sz="1800" kern="1200" baseline="0" dirty="0" err="1" smtClean="0">
                          <a:solidFill>
                            <a:schemeClr val="dk1"/>
                          </a:solidFill>
                          <a:effectLst/>
                          <a:latin typeface="+mn-lt"/>
                          <a:ea typeface="+mn-ea"/>
                          <a:cs typeface="+mn-cs"/>
                        </a:rPr>
                        <a:t>Riviersonderend</a:t>
                      </a:r>
                      <a:r>
                        <a:rPr lang="en-ZA" sz="1800" kern="1200" baseline="0" dirty="0" smtClean="0">
                          <a:solidFill>
                            <a:schemeClr val="dk1"/>
                          </a:solidFill>
                          <a:effectLst/>
                          <a:latin typeface="+mn-lt"/>
                          <a:ea typeface="+mn-ea"/>
                          <a:cs typeface="+mn-cs"/>
                        </a:rPr>
                        <a:t> / </a:t>
                      </a:r>
                      <a:r>
                        <a:rPr lang="en-ZA" sz="1800" kern="1200" dirty="0" err="1" smtClean="0">
                          <a:solidFill>
                            <a:schemeClr val="dk1"/>
                          </a:solidFill>
                          <a:effectLst/>
                          <a:latin typeface="+mn-lt"/>
                          <a:ea typeface="+mn-ea"/>
                          <a:cs typeface="+mn-cs"/>
                        </a:rPr>
                        <a:t>Riviersonderend</a:t>
                      </a:r>
                      <a:r>
                        <a:rPr lang="en-ZA" sz="1800" kern="1200" dirty="0" smtClean="0">
                          <a:solidFill>
                            <a:schemeClr val="dk1"/>
                          </a:solidFill>
                          <a:effectLst/>
                          <a:latin typeface="+mn-lt"/>
                          <a:ea typeface="+mn-ea"/>
                          <a:cs typeface="+mn-cs"/>
                        </a:rPr>
                        <a:t> </a:t>
                      </a:r>
                      <a:r>
                        <a:rPr lang="en-ZA" sz="1800" kern="1200" dirty="0" err="1" smtClean="0">
                          <a:solidFill>
                            <a:schemeClr val="dk1"/>
                          </a:solidFill>
                          <a:effectLst/>
                          <a:latin typeface="+mn-lt"/>
                          <a:ea typeface="+mn-ea"/>
                          <a:cs typeface="+mn-cs"/>
                        </a:rPr>
                        <a:t>Theewaters</a:t>
                      </a:r>
                      <a:r>
                        <a:rPr lang="en-ZA" sz="1800" kern="1200" baseline="0" dirty="0" smtClean="0">
                          <a:solidFill>
                            <a:schemeClr val="dk1"/>
                          </a:solidFill>
                          <a:effectLst/>
                          <a:latin typeface="+mn-lt"/>
                          <a:ea typeface="+mn-ea"/>
                          <a:cs typeface="+mn-cs"/>
                        </a:rPr>
                        <a:t> </a:t>
                      </a:r>
                      <a:endParaRPr lang="en-ZA" sz="1800" kern="1200" dirty="0">
                        <a:solidFill>
                          <a:schemeClr val="dk1"/>
                        </a:solidFill>
                        <a:effectLst/>
                        <a:latin typeface="+mn-lt"/>
                        <a:ea typeface="+mn-ea"/>
                        <a:cs typeface="+mn-cs"/>
                      </a:endParaRPr>
                    </a:p>
                  </a:txBody>
                  <a:tcPr marL="68580" marR="68580" marT="0" marB="0"/>
                </a:tc>
              </a:tr>
              <a:tr h="363392">
                <a:tc rowSpan="8">
                  <a:txBody>
                    <a:bodyPr/>
                    <a:lstStyle/>
                    <a:p>
                      <a:pPr algn="l">
                        <a:lnSpc>
                          <a:spcPct val="115000"/>
                        </a:lnSpc>
                        <a:spcBef>
                          <a:spcPts val="150"/>
                        </a:spcBef>
                        <a:spcAft>
                          <a:spcPts val="500"/>
                        </a:spcAft>
                      </a:pPr>
                      <a:r>
                        <a:rPr lang="en-GB" sz="1800" dirty="0" err="1">
                          <a:effectLst/>
                        </a:rPr>
                        <a:t>Breede</a:t>
                      </a:r>
                      <a:endParaRPr lang="en-ZA"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l">
                        <a:lnSpc>
                          <a:spcPct val="115000"/>
                        </a:lnSpc>
                        <a:spcBef>
                          <a:spcPts val="150"/>
                        </a:spcBef>
                        <a:spcAft>
                          <a:spcPts val="500"/>
                        </a:spcAft>
                      </a:pPr>
                      <a:r>
                        <a:rPr lang="en-GB" sz="1800" b="1" dirty="0">
                          <a:solidFill>
                            <a:srgbClr val="FF0000"/>
                          </a:solidFill>
                          <a:effectLst/>
                        </a:rPr>
                        <a:t>BB-1</a:t>
                      </a:r>
                      <a:endParaRPr lang="en-ZA" sz="2000" b="1"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Bef>
                          <a:spcPts val="150"/>
                        </a:spcBef>
                        <a:spcAft>
                          <a:spcPts val="500"/>
                        </a:spcAft>
                      </a:pPr>
                      <a:r>
                        <a:rPr lang="en-GB" sz="1800" dirty="0">
                          <a:effectLst/>
                        </a:rPr>
                        <a:t>H10A to H10C</a:t>
                      </a:r>
                      <a:endParaRPr lang="en-ZA"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lvl="0" indent="0" algn="ctr" defTabSz="457200" rtl="0" eaLnBrk="1" fontAlgn="auto" latinLnBrk="0" hangingPunct="1">
                        <a:lnSpc>
                          <a:spcPct val="115000"/>
                        </a:lnSpc>
                        <a:spcBef>
                          <a:spcPts val="150"/>
                        </a:spcBef>
                        <a:spcAft>
                          <a:spcPts val="500"/>
                        </a:spcAft>
                        <a:buClrTx/>
                        <a:buSzTx/>
                        <a:buFontTx/>
                        <a:buNone/>
                        <a:tabLst/>
                        <a:defRPr/>
                      </a:pPr>
                      <a:r>
                        <a:rPr lang="en-ZA" sz="1800" kern="1200" dirty="0" smtClean="0">
                          <a:solidFill>
                            <a:schemeClr val="dk1"/>
                          </a:solidFill>
                          <a:effectLst/>
                          <a:latin typeface="+mn-lt"/>
                          <a:ea typeface="+mn-ea"/>
                          <a:cs typeface="+mn-cs"/>
                        </a:rPr>
                        <a:t>Upper </a:t>
                      </a:r>
                      <a:r>
                        <a:rPr lang="en-ZA" sz="1800" kern="1200" dirty="0" err="1" smtClean="0">
                          <a:solidFill>
                            <a:schemeClr val="dk1"/>
                          </a:solidFill>
                          <a:effectLst/>
                          <a:latin typeface="+mn-lt"/>
                          <a:ea typeface="+mn-ea"/>
                          <a:cs typeface="+mn-cs"/>
                        </a:rPr>
                        <a:t>Breede</a:t>
                      </a:r>
                      <a:r>
                        <a:rPr lang="en-ZA" sz="1800" kern="1200" dirty="0" smtClean="0">
                          <a:solidFill>
                            <a:schemeClr val="dk1"/>
                          </a:solidFill>
                          <a:effectLst/>
                          <a:latin typeface="+mn-lt"/>
                          <a:ea typeface="+mn-ea"/>
                          <a:cs typeface="+mn-cs"/>
                        </a:rPr>
                        <a:t> Tributaries</a:t>
                      </a:r>
                    </a:p>
                  </a:txBody>
                  <a:tcPr marL="68580" marR="68580" marT="0" marB="0"/>
                </a:tc>
              </a:tr>
              <a:tr h="363392">
                <a:tc vMerge="1">
                  <a:txBody>
                    <a:bodyPr/>
                    <a:lstStyle/>
                    <a:p>
                      <a:endParaRPr lang="en-ZA"/>
                    </a:p>
                  </a:txBody>
                  <a:tcPr/>
                </a:tc>
                <a:tc>
                  <a:txBody>
                    <a:bodyPr/>
                    <a:lstStyle/>
                    <a:p>
                      <a:pPr algn="l">
                        <a:lnSpc>
                          <a:spcPct val="115000"/>
                        </a:lnSpc>
                        <a:spcBef>
                          <a:spcPts val="150"/>
                        </a:spcBef>
                        <a:spcAft>
                          <a:spcPts val="500"/>
                        </a:spcAft>
                      </a:pPr>
                      <a:r>
                        <a:rPr lang="en-GB" sz="1800" b="1" dirty="0">
                          <a:solidFill>
                            <a:srgbClr val="FF0000"/>
                          </a:solidFill>
                          <a:effectLst/>
                        </a:rPr>
                        <a:t>BB-2</a:t>
                      </a:r>
                      <a:endParaRPr lang="en-ZA" sz="2000" b="1"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Bef>
                          <a:spcPts val="150"/>
                        </a:spcBef>
                        <a:spcAft>
                          <a:spcPts val="500"/>
                        </a:spcAft>
                      </a:pPr>
                      <a:r>
                        <a:rPr lang="en-GB" sz="1800" dirty="0">
                          <a:effectLst/>
                        </a:rPr>
                        <a:t>H20A to H20; J12A</a:t>
                      </a:r>
                      <a:endParaRPr lang="en-ZA"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lvl="0" indent="0" algn="ctr" defTabSz="457200" rtl="0" eaLnBrk="1" fontAlgn="auto" latinLnBrk="0" hangingPunct="1">
                        <a:lnSpc>
                          <a:spcPct val="115000"/>
                        </a:lnSpc>
                        <a:spcBef>
                          <a:spcPts val="150"/>
                        </a:spcBef>
                        <a:spcAft>
                          <a:spcPts val="500"/>
                        </a:spcAft>
                        <a:buClrTx/>
                        <a:buSzTx/>
                        <a:buFontTx/>
                        <a:buNone/>
                        <a:tabLst/>
                        <a:defRPr/>
                      </a:pPr>
                      <a:r>
                        <a:rPr lang="en-ZA" sz="1800" kern="1200" dirty="0" smtClean="0">
                          <a:solidFill>
                            <a:schemeClr val="dk1"/>
                          </a:solidFill>
                          <a:effectLst/>
                          <a:latin typeface="+mn-lt"/>
                          <a:ea typeface="+mn-ea"/>
                          <a:cs typeface="+mn-cs"/>
                        </a:rPr>
                        <a:t>Upper </a:t>
                      </a:r>
                      <a:r>
                        <a:rPr lang="en-ZA" sz="1800" kern="1200" dirty="0" err="1" smtClean="0">
                          <a:solidFill>
                            <a:schemeClr val="dk1"/>
                          </a:solidFill>
                          <a:effectLst/>
                          <a:latin typeface="+mn-lt"/>
                          <a:ea typeface="+mn-ea"/>
                          <a:cs typeface="+mn-cs"/>
                        </a:rPr>
                        <a:t>Breede</a:t>
                      </a:r>
                      <a:r>
                        <a:rPr lang="en-ZA" sz="1800" kern="1200" dirty="0" smtClean="0">
                          <a:solidFill>
                            <a:schemeClr val="dk1"/>
                          </a:solidFill>
                          <a:effectLst/>
                          <a:latin typeface="+mn-lt"/>
                          <a:ea typeface="+mn-ea"/>
                          <a:cs typeface="+mn-cs"/>
                        </a:rPr>
                        <a:t> Tributaries / </a:t>
                      </a:r>
                      <a:r>
                        <a:rPr lang="en-ZA" sz="1800" kern="1200" dirty="0" err="1" smtClean="0">
                          <a:solidFill>
                            <a:schemeClr val="dk1"/>
                          </a:solidFill>
                          <a:effectLst/>
                          <a:latin typeface="+mn-lt"/>
                          <a:ea typeface="+mn-ea"/>
                          <a:cs typeface="+mn-cs"/>
                        </a:rPr>
                        <a:t>Breede</a:t>
                      </a:r>
                      <a:r>
                        <a:rPr lang="en-ZA" sz="1800" kern="1200" baseline="0" dirty="0" smtClean="0">
                          <a:solidFill>
                            <a:schemeClr val="dk1"/>
                          </a:solidFill>
                          <a:effectLst/>
                          <a:latin typeface="+mn-lt"/>
                          <a:ea typeface="+mn-ea"/>
                          <a:cs typeface="+mn-cs"/>
                        </a:rPr>
                        <a:t> Working Tributaries</a:t>
                      </a:r>
                      <a:endParaRPr lang="en-ZA" sz="1800" kern="1200" dirty="0" smtClean="0">
                        <a:solidFill>
                          <a:schemeClr val="dk1"/>
                        </a:solidFill>
                        <a:effectLst/>
                        <a:latin typeface="+mn-lt"/>
                        <a:ea typeface="+mn-ea"/>
                        <a:cs typeface="+mn-cs"/>
                      </a:endParaRPr>
                    </a:p>
                  </a:txBody>
                  <a:tcPr marL="68580" marR="68580" marT="0" marB="0"/>
                </a:tc>
              </a:tr>
              <a:tr h="363392">
                <a:tc vMerge="1">
                  <a:txBody>
                    <a:bodyPr/>
                    <a:lstStyle/>
                    <a:p>
                      <a:endParaRPr lang="en-ZA"/>
                    </a:p>
                  </a:txBody>
                  <a:tcPr/>
                </a:tc>
                <a:tc>
                  <a:txBody>
                    <a:bodyPr/>
                    <a:lstStyle/>
                    <a:p>
                      <a:pPr algn="l">
                        <a:lnSpc>
                          <a:spcPct val="115000"/>
                        </a:lnSpc>
                        <a:spcBef>
                          <a:spcPts val="150"/>
                        </a:spcBef>
                        <a:spcAft>
                          <a:spcPts val="500"/>
                        </a:spcAft>
                      </a:pPr>
                      <a:r>
                        <a:rPr lang="en-GB" sz="1800" b="1" dirty="0">
                          <a:solidFill>
                            <a:srgbClr val="FF0000"/>
                          </a:solidFill>
                          <a:effectLst/>
                        </a:rPr>
                        <a:t>BB-3</a:t>
                      </a:r>
                      <a:endParaRPr lang="en-ZA" sz="2000" b="1"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Bef>
                          <a:spcPts val="150"/>
                        </a:spcBef>
                        <a:spcAft>
                          <a:spcPts val="500"/>
                        </a:spcAft>
                      </a:pPr>
                      <a:r>
                        <a:rPr lang="en-GB" sz="1800" dirty="0">
                          <a:effectLst/>
                        </a:rPr>
                        <a:t>H10D to H10F; H10J;H10K</a:t>
                      </a:r>
                      <a:endParaRPr lang="en-ZA"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lvl="0" indent="0" algn="ctr" defTabSz="457200" rtl="0" eaLnBrk="1" fontAlgn="auto" latinLnBrk="0" hangingPunct="1">
                        <a:lnSpc>
                          <a:spcPct val="115000"/>
                        </a:lnSpc>
                        <a:spcBef>
                          <a:spcPts val="150"/>
                        </a:spcBef>
                        <a:spcAft>
                          <a:spcPts val="500"/>
                        </a:spcAft>
                        <a:buClrTx/>
                        <a:buSzTx/>
                        <a:buFontTx/>
                        <a:buNone/>
                        <a:tabLst/>
                        <a:defRPr/>
                      </a:pPr>
                      <a:r>
                        <a:rPr lang="en-ZA" sz="1800" kern="1200" dirty="0" smtClean="0">
                          <a:solidFill>
                            <a:schemeClr val="dk1"/>
                          </a:solidFill>
                          <a:effectLst/>
                          <a:latin typeface="+mn-lt"/>
                          <a:ea typeface="+mn-ea"/>
                          <a:cs typeface="+mn-cs"/>
                        </a:rPr>
                        <a:t>Upper </a:t>
                      </a:r>
                      <a:r>
                        <a:rPr lang="en-ZA" sz="1800" kern="1200" dirty="0" err="1" smtClean="0">
                          <a:solidFill>
                            <a:schemeClr val="dk1"/>
                          </a:solidFill>
                          <a:effectLst/>
                          <a:latin typeface="+mn-lt"/>
                          <a:ea typeface="+mn-ea"/>
                          <a:cs typeface="+mn-cs"/>
                        </a:rPr>
                        <a:t>Breede</a:t>
                      </a:r>
                      <a:r>
                        <a:rPr lang="en-ZA" sz="1800" kern="1200" dirty="0" smtClean="0">
                          <a:solidFill>
                            <a:schemeClr val="dk1"/>
                          </a:solidFill>
                          <a:effectLst/>
                          <a:latin typeface="+mn-lt"/>
                          <a:ea typeface="+mn-ea"/>
                          <a:cs typeface="+mn-cs"/>
                        </a:rPr>
                        <a:t> Tributaries / </a:t>
                      </a:r>
                      <a:r>
                        <a:rPr lang="en-ZA" sz="1800" kern="1200" dirty="0" err="1" smtClean="0">
                          <a:solidFill>
                            <a:schemeClr val="dk1"/>
                          </a:solidFill>
                          <a:effectLst/>
                          <a:latin typeface="+mn-lt"/>
                          <a:ea typeface="+mn-ea"/>
                          <a:cs typeface="+mn-cs"/>
                        </a:rPr>
                        <a:t>Breede</a:t>
                      </a:r>
                      <a:r>
                        <a:rPr lang="en-ZA" sz="1800" kern="1200" baseline="0" dirty="0" smtClean="0">
                          <a:solidFill>
                            <a:schemeClr val="dk1"/>
                          </a:solidFill>
                          <a:effectLst/>
                          <a:latin typeface="+mn-lt"/>
                          <a:ea typeface="+mn-ea"/>
                          <a:cs typeface="+mn-cs"/>
                        </a:rPr>
                        <a:t> Working Tributaries</a:t>
                      </a:r>
                      <a:endParaRPr lang="en-ZA" sz="1800" kern="1200" dirty="0">
                        <a:solidFill>
                          <a:schemeClr val="dk1"/>
                        </a:solidFill>
                        <a:effectLst/>
                        <a:latin typeface="+mn-lt"/>
                        <a:ea typeface="+mn-ea"/>
                        <a:cs typeface="+mn-cs"/>
                      </a:endParaRPr>
                    </a:p>
                  </a:txBody>
                  <a:tcPr marL="68580" marR="68580" marT="0" marB="0"/>
                </a:tc>
              </a:tr>
              <a:tr h="363392">
                <a:tc vMerge="1">
                  <a:txBody>
                    <a:bodyPr/>
                    <a:lstStyle/>
                    <a:p>
                      <a:endParaRPr lang="en-ZA"/>
                    </a:p>
                  </a:txBody>
                  <a:tcPr/>
                </a:tc>
                <a:tc>
                  <a:txBody>
                    <a:bodyPr/>
                    <a:lstStyle/>
                    <a:p>
                      <a:pPr algn="l">
                        <a:lnSpc>
                          <a:spcPct val="115000"/>
                        </a:lnSpc>
                        <a:spcBef>
                          <a:spcPts val="150"/>
                        </a:spcBef>
                        <a:spcAft>
                          <a:spcPts val="500"/>
                        </a:spcAft>
                      </a:pPr>
                      <a:r>
                        <a:rPr lang="en-GB" sz="1800" b="1" dirty="0">
                          <a:solidFill>
                            <a:srgbClr val="FF0000"/>
                          </a:solidFill>
                          <a:effectLst/>
                        </a:rPr>
                        <a:t>BB -4</a:t>
                      </a:r>
                      <a:endParaRPr lang="en-ZA" sz="2000" b="1"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Bef>
                          <a:spcPts val="150"/>
                        </a:spcBef>
                        <a:spcAft>
                          <a:spcPts val="500"/>
                        </a:spcAft>
                      </a:pPr>
                      <a:r>
                        <a:rPr lang="en-GB" sz="1800" dirty="0">
                          <a:effectLst/>
                        </a:rPr>
                        <a:t>H40A; H40B</a:t>
                      </a:r>
                      <a:endParaRPr lang="en-ZA"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lvl="0" indent="0" algn="ctr" defTabSz="457200" rtl="0" eaLnBrk="1" fontAlgn="auto" latinLnBrk="0" hangingPunct="1">
                        <a:lnSpc>
                          <a:spcPct val="115000"/>
                        </a:lnSpc>
                        <a:spcBef>
                          <a:spcPts val="150"/>
                        </a:spcBef>
                        <a:spcAft>
                          <a:spcPts val="500"/>
                        </a:spcAft>
                        <a:buClrTx/>
                        <a:buSzTx/>
                        <a:buFontTx/>
                        <a:buNone/>
                        <a:tabLst/>
                        <a:defRPr/>
                      </a:pPr>
                      <a:r>
                        <a:rPr lang="en-ZA" sz="1800" kern="1200" dirty="0" err="1" smtClean="0">
                          <a:solidFill>
                            <a:schemeClr val="dk1"/>
                          </a:solidFill>
                          <a:effectLst/>
                          <a:latin typeface="+mn-lt"/>
                          <a:ea typeface="+mn-ea"/>
                          <a:cs typeface="+mn-cs"/>
                        </a:rPr>
                        <a:t>Breede</a:t>
                      </a:r>
                      <a:r>
                        <a:rPr lang="en-ZA" sz="1800" kern="1200" baseline="0" dirty="0" smtClean="0">
                          <a:solidFill>
                            <a:schemeClr val="dk1"/>
                          </a:solidFill>
                          <a:effectLst/>
                          <a:latin typeface="+mn-lt"/>
                          <a:ea typeface="+mn-ea"/>
                          <a:cs typeface="+mn-cs"/>
                        </a:rPr>
                        <a:t> Working Tributaries</a:t>
                      </a:r>
                      <a:endParaRPr lang="en-ZA" sz="1800" kern="1200" dirty="0" smtClean="0">
                        <a:solidFill>
                          <a:schemeClr val="dk1"/>
                        </a:solidFill>
                        <a:effectLst/>
                        <a:latin typeface="+mn-lt"/>
                        <a:ea typeface="+mn-ea"/>
                        <a:cs typeface="+mn-cs"/>
                      </a:endParaRPr>
                    </a:p>
                  </a:txBody>
                  <a:tcPr marL="68580" marR="68580" marT="0" marB="0"/>
                </a:tc>
              </a:tr>
              <a:tr h="363392">
                <a:tc vMerge="1">
                  <a:txBody>
                    <a:bodyPr/>
                    <a:lstStyle/>
                    <a:p>
                      <a:endParaRPr lang="en-ZA"/>
                    </a:p>
                  </a:txBody>
                  <a:tcPr/>
                </a:tc>
                <a:tc>
                  <a:txBody>
                    <a:bodyPr/>
                    <a:lstStyle/>
                    <a:p>
                      <a:pPr algn="l">
                        <a:lnSpc>
                          <a:spcPct val="115000"/>
                        </a:lnSpc>
                        <a:spcBef>
                          <a:spcPts val="150"/>
                        </a:spcBef>
                        <a:spcAft>
                          <a:spcPts val="500"/>
                        </a:spcAft>
                      </a:pPr>
                      <a:r>
                        <a:rPr lang="en-GB" sz="1800" b="1" dirty="0">
                          <a:solidFill>
                            <a:srgbClr val="FF0000"/>
                          </a:solidFill>
                          <a:effectLst/>
                        </a:rPr>
                        <a:t>BB -5</a:t>
                      </a:r>
                      <a:endParaRPr lang="en-ZA" sz="2000" b="1"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Bef>
                          <a:spcPts val="150"/>
                        </a:spcBef>
                        <a:spcAft>
                          <a:spcPts val="500"/>
                        </a:spcAft>
                      </a:pPr>
                      <a:r>
                        <a:rPr lang="en-GB" sz="1800" dirty="0">
                          <a:effectLst/>
                        </a:rPr>
                        <a:t>H10H; H20G; H20H; H40C</a:t>
                      </a:r>
                      <a:endParaRPr lang="en-ZA"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lvl="0" indent="0" algn="ctr" defTabSz="457200" rtl="0" eaLnBrk="1" fontAlgn="auto" latinLnBrk="0" hangingPunct="1">
                        <a:lnSpc>
                          <a:spcPct val="115000"/>
                        </a:lnSpc>
                        <a:spcBef>
                          <a:spcPts val="150"/>
                        </a:spcBef>
                        <a:spcAft>
                          <a:spcPts val="500"/>
                        </a:spcAft>
                        <a:buClrTx/>
                        <a:buSzTx/>
                        <a:buFontTx/>
                        <a:buNone/>
                        <a:tabLst/>
                        <a:defRPr/>
                      </a:pPr>
                      <a:r>
                        <a:rPr lang="en-ZA" sz="1800" kern="1200" dirty="0" smtClean="0">
                          <a:solidFill>
                            <a:schemeClr val="dk1"/>
                          </a:solidFill>
                          <a:effectLst/>
                          <a:latin typeface="+mn-lt"/>
                          <a:ea typeface="+mn-ea"/>
                          <a:cs typeface="+mn-cs"/>
                        </a:rPr>
                        <a:t>Upper </a:t>
                      </a:r>
                      <a:r>
                        <a:rPr lang="en-ZA" sz="1800" kern="1200" dirty="0" err="1" smtClean="0">
                          <a:solidFill>
                            <a:schemeClr val="dk1"/>
                          </a:solidFill>
                          <a:effectLst/>
                          <a:latin typeface="+mn-lt"/>
                          <a:ea typeface="+mn-ea"/>
                          <a:cs typeface="+mn-cs"/>
                        </a:rPr>
                        <a:t>Breede</a:t>
                      </a:r>
                      <a:r>
                        <a:rPr lang="en-ZA" sz="1800" kern="1200" dirty="0" smtClean="0">
                          <a:solidFill>
                            <a:schemeClr val="dk1"/>
                          </a:solidFill>
                          <a:effectLst/>
                          <a:latin typeface="+mn-lt"/>
                          <a:ea typeface="+mn-ea"/>
                          <a:cs typeface="+mn-cs"/>
                        </a:rPr>
                        <a:t> Tributaries</a:t>
                      </a:r>
                    </a:p>
                  </a:txBody>
                  <a:tcPr marL="68580" marR="68580" marT="0" marB="0"/>
                </a:tc>
              </a:tr>
              <a:tr h="363392">
                <a:tc vMerge="1">
                  <a:txBody>
                    <a:bodyPr/>
                    <a:lstStyle/>
                    <a:p>
                      <a:endParaRPr lang="en-ZA"/>
                    </a:p>
                  </a:txBody>
                  <a:tcPr/>
                </a:tc>
                <a:tc>
                  <a:txBody>
                    <a:bodyPr/>
                    <a:lstStyle/>
                    <a:p>
                      <a:pPr algn="l">
                        <a:lnSpc>
                          <a:spcPct val="115000"/>
                        </a:lnSpc>
                        <a:spcBef>
                          <a:spcPts val="150"/>
                        </a:spcBef>
                        <a:spcAft>
                          <a:spcPts val="500"/>
                        </a:spcAft>
                      </a:pPr>
                      <a:r>
                        <a:rPr lang="en-GB" sz="1800" b="1" dirty="0">
                          <a:solidFill>
                            <a:srgbClr val="FF0000"/>
                          </a:solidFill>
                          <a:effectLst/>
                        </a:rPr>
                        <a:t>BB-6</a:t>
                      </a:r>
                      <a:endParaRPr lang="en-ZA" sz="2000" b="1"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Bef>
                          <a:spcPts val="150"/>
                        </a:spcBef>
                        <a:spcAft>
                          <a:spcPts val="500"/>
                        </a:spcAft>
                      </a:pPr>
                      <a:r>
                        <a:rPr lang="en-GB" sz="1800" dirty="0">
                          <a:effectLst/>
                        </a:rPr>
                        <a:t>H30A to H30D; J12J;H70C</a:t>
                      </a:r>
                      <a:endParaRPr lang="en-ZA"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lvl="0" indent="0" algn="ctr" defTabSz="457200" rtl="0" eaLnBrk="1" fontAlgn="auto" latinLnBrk="0" hangingPunct="1">
                        <a:lnSpc>
                          <a:spcPct val="115000"/>
                        </a:lnSpc>
                        <a:spcBef>
                          <a:spcPts val="150"/>
                        </a:spcBef>
                        <a:spcAft>
                          <a:spcPts val="500"/>
                        </a:spcAft>
                        <a:buClrTx/>
                        <a:buSzTx/>
                        <a:buFontTx/>
                        <a:buNone/>
                        <a:tabLst/>
                        <a:defRPr/>
                      </a:pPr>
                      <a:r>
                        <a:rPr lang="en-ZA" sz="1800" kern="1200" dirty="0" err="1" smtClean="0">
                          <a:solidFill>
                            <a:schemeClr val="dk1"/>
                          </a:solidFill>
                          <a:effectLst/>
                          <a:latin typeface="+mn-lt"/>
                          <a:ea typeface="+mn-ea"/>
                          <a:cs typeface="+mn-cs"/>
                        </a:rPr>
                        <a:t>Breede</a:t>
                      </a:r>
                      <a:r>
                        <a:rPr lang="en-ZA" sz="1800" kern="1200" baseline="0" dirty="0" smtClean="0">
                          <a:solidFill>
                            <a:schemeClr val="dk1"/>
                          </a:solidFill>
                          <a:effectLst/>
                          <a:latin typeface="+mn-lt"/>
                          <a:ea typeface="+mn-ea"/>
                          <a:cs typeface="+mn-cs"/>
                        </a:rPr>
                        <a:t> Working Tributaries</a:t>
                      </a:r>
                      <a:endParaRPr lang="en-ZA" sz="1800" kern="1200" dirty="0" smtClean="0">
                        <a:solidFill>
                          <a:schemeClr val="dk1"/>
                        </a:solidFill>
                        <a:effectLst/>
                        <a:latin typeface="+mn-lt"/>
                        <a:ea typeface="+mn-ea"/>
                        <a:cs typeface="+mn-cs"/>
                      </a:endParaRPr>
                    </a:p>
                  </a:txBody>
                  <a:tcPr marL="68580" marR="68580" marT="0" marB="0"/>
                </a:tc>
              </a:tr>
              <a:tr h="363392">
                <a:tc vMerge="1">
                  <a:txBody>
                    <a:bodyPr/>
                    <a:lstStyle/>
                    <a:p>
                      <a:endParaRPr lang="en-ZA"/>
                    </a:p>
                  </a:txBody>
                  <a:tcPr/>
                </a:tc>
                <a:tc>
                  <a:txBody>
                    <a:bodyPr/>
                    <a:lstStyle/>
                    <a:p>
                      <a:pPr algn="l">
                        <a:lnSpc>
                          <a:spcPct val="115000"/>
                        </a:lnSpc>
                        <a:spcBef>
                          <a:spcPts val="150"/>
                        </a:spcBef>
                        <a:spcAft>
                          <a:spcPts val="500"/>
                        </a:spcAft>
                      </a:pPr>
                      <a:r>
                        <a:rPr lang="en-GB" sz="1800" b="1" dirty="0">
                          <a:solidFill>
                            <a:srgbClr val="FF0000"/>
                          </a:solidFill>
                          <a:effectLst/>
                        </a:rPr>
                        <a:t>BB-7</a:t>
                      </a:r>
                      <a:endParaRPr lang="en-ZA" sz="2000" b="1"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Bef>
                          <a:spcPts val="150"/>
                        </a:spcBef>
                        <a:spcAft>
                          <a:spcPts val="500"/>
                        </a:spcAft>
                      </a:pPr>
                      <a:r>
                        <a:rPr lang="en-GB" sz="1800" dirty="0">
                          <a:effectLst/>
                        </a:rPr>
                        <a:t>H40D to H40L; H30E; H50A;H50B</a:t>
                      </a:r>
                      <a:endParaRPr lang="en-ZA"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lvl="0" indent="0" algn="ctr" defTabSz="457200" rtl="0" eaLnBrk="1" fontAlgn="auto" latinLnBrk="0" hangingPunct="1">
                        <a:lnSpc>
                          <a:spcPct val="115000"/>
                        </a:lnSpc>
                        <a:spcBef>
                          <a:spcPts val="150"/>
                        </a:spcBef>
                        <a:spcAft>
                          <a:spcPts val="500"/>
                        </a:spcAft>
                        <a:buClrTx/>
                        <a:buSzTx/>
                        <a:buFontTx/>
                        <a:buNone/>
                        <a:tabLst/>
                        <a:defRPr/>
                      </a:pPr>
                      <a:r>
                        <a:rPr lang="en-ZA" sz="1800" kern="1200" dirty="0" smtClean="0">
                          <a:solidFill>
                            <a:schemeClr val="dk1"/>
                          </a:solidFill>
                          <a:effectLst/>
                          <a:latin typeface="+mn-lt"/>
                          <a:ea typeface="+mn-ea"/>
                          <a:cs typeface="+mn-cs"/>
                        </a:rPr>
                        <a:t>Middle </a:t>
                      </a:r>
                      <a:r>
                        <a:rPr lang="en-ZA" sz="1800" kern="1200" dirty="0" err="1" smtClean="0">
                          <a:solidFill>
                            <a:schemeClr val="dk1"/>
                          </a:solidFill>
                          <a:effectLst/>
                          <a:latin typeface="+mn-lt"/>
                          <a:ea typeface="+mn-ea"/>
                          <a:cs typeface="+mn-cs"/>
                        </a:rPr>
                        <a:t>Breede</a:t>
                      </a:r>
                      <a:r>
                        <a:rPr lang="en-ZA" sz="1800" kern="1200" dirty="0" smtClean="0">
                          <a:solidFill>
                            <a:schemeClr val="dk1"/>
                          </a:solidFill>
                          <a:effectLst/>
                          <a:latin typeface="+mn-lt"/>
                          <a:ea typeface="+mn-ea"/>
                          <a:cs typeface="+mn-cs"/>
                        </a:rPr>
                        <a:t> </a:t>
                      </a:r>
                      <a:r>
                        <a:rPr lang="en-ZA" sz="1800" kern="1200" dirty="0" err="1" smtClean="0">
                          <a:solidFill>
                            <a:schemeClr val="dk1"/>
                          </a:solidFill>
                          <a:effectLst/>
                          <a:latin typeface="+mn-lt"/>
                          <a:ea typeface="+mn-ea"/>
                          <a:cs typeface="+mn-cs"/>
                        </a:rPr>
                        <a:t>Renosterveld</a:t>
                      </a:r>
                      <a:r>
                        <a:rPr lang="en-ZA" sz="1800" kern="1200" dirty="0" smtClean="0">
                          <a:solidFill>
                            <a:schemeClr val="dk1"/>
                          </a:solidFill>
                          <a:effectLst/>
                          <a:latin typeface="+mn-lt"/>
                          <a:ea typeface="+mn-ea"/>
                          <a:cs typeface="+mn-cs"/>
                        </a:rPr>
                        <a:t> / </a:t>
                      </a:r>
                      <a:r>
                        <a:rPr lang="en-ZA" sz="1800" kern="1200" dirty="0" err="1" smtClean="0">
                          <a:solidFill>
                            <a:schemeClr val="dk1"/>
                          </a:solidFill>
                          <a:effectLst/>
                          <a:latin typeface="+mn-lt"/>
                          <a:ea typeface="+mn-ea"/>
                          <a:cs typeface="+mn-cs"/>
                        </a:rPr>
                        <a:t>Breede</a:t>
                      </a:r>
                      <a:r>
                        <a:rPr lang="en-ZA" sz="1800" kern="1200" baseline="0" dirty="0" smtClean="0">
                          <a:solidFill>
                            <a:schemeClr val="dk1"/>
                          </a:solidFill>
                          <a:effectLst/>
                          <a:latin typeface="+mn-lt"/>
                          <a:ea typeface="+mn-ea"/>
                          <a:cs typeface="+mn-cs"/>
                        </a:rPr>
                        <a:t> Working Tributaries</a:t>
                      </a:r>
                      <a:r>
                        <a:rPr lang="en-ZA" sz="1800" kern="1200" dirty="0" smtClean="0">
                          <a:solidFill>
                            <a:schemeClr val="dk1"/>
                          </a:solidFill>
                          <a:effectLst/>
                          <a:latin typeface="+mn-lt"/>
                          <a:ea typeface="+mn-ea"/>
                          <a:cs typeface="+mn-cs"/>
                        </a:rPr>
                        <a:t> </a:t>
                      </a:r>
                      <a:endParaRPr lang="en-ZA" sz="1800" kern="1200" dirty="0">
                        <a:solidFill>
                          <a:schemeClr val="dk1"/>
                        </a:solidFill>
                        <a:effectLst/>
                        <a:latin typeface="+mn-lt"/>
                        <a:ea typeface="+mn-ea"/>
                        <a:cs typeface="+mn-cs"/>
                      </a:endParaRPr>
                    </a:p>
                  </a:txBody>
                  <a:tcPr marL="68580" marR="68580" marT="0" marB="0"/>
                </a:tc>
              </a:tr>
              <a:tr h="363392">
                <a:tc vMerge="1">
                  <a:txBody>
                    <a:bodyPr/>
                    <a:lstStyle/>
                    <a:p>
                      <a:endParaRPr lang="en-ZA"/>
                    </a:p>
                  </a:txBody>
                  <a:tcPr/>
                </a:tc>
                <a:tc>
                  <a:txBody>
                    <a:bodyPr/>
                    <a:lstStyle/>
                    <a:p>
                      <a:pPr algn="l">
                        <a:lnSpc>
                          <a:spcPct val="115000"/>
                        </a:lnSpc>
                        <a:spcBef>
                          <a:spcPts val="150"/>
                        </a:spcBef>
                        <a:spcAft>
                          <a:spcPts val="500"/>
                        </a:spcAft>
                      </a:pPr>
                      <a:r>
                        <a:rPr lang="en-GB" sz="1800" b="1" dirty="0">
                          <a:solidFill>
                            <a:srgbClr val="FF0000"/>
                          </a:solidFill>
                          <a:effectLst/>
                        </a:rPr>
                        <a:t>BB-8</a:t>
                      </a:r>
                      <a:endParaRPr lang="en-ZA" sz="2000" b="1"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Bef>
                          <a:spcPts val="150"/>
                        </a:spcBef>
                        <a:spcAft>
                          <a:spcPts val="500"/>
                        </a:spcAft>
                      </a:pPr>
                      <a:r>
                        <a:rPr lang="en-GB" sz="1800" dirty="0">
                          <a:effectLst/>
                        </a:rPr>
                        <a:t>H70A to H70K; G50K</a:t>
                      </a:r>
                      <a:endParaRPr lang="en-ZA"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Bef>
                          <a:spcPts val="150"/>
                        </a:spcBef>
                        <a:spcAft>
                          <a:spcPts val="500"/>
                        </a:spcAft>
                      </a:pPr>
                      <a:r>
                        <a:rPr lang="en-ZA" sz="1800" kern="1200" dirty="0" smtClean="0">
                          <a:solidFill>
                            <a:schemeClr val="dk1"/>
                          </a:solidFill>
                          <a:effectLst/>
                          <a:latin typeface="+mn-lt"/>
                          <a:ea typeface="+mn-ea"/>
                          <a:cs typeface="+mn-cs"/>
                        </a:rPr>
                        <a:t>Lower </a:t>
                      </a:r>
                      <a:r>
                        <a:rPr lang="en-ZA" sz="1800" kern="1200" dirty="0" err="1" smtClean="0">
                          <a:solidFill>
                            <a:schemeClr val="dk1"/>
                          </a:solidFill>
                          <a:effectLst/>
                          <a:latin typeface="+mn-lt"/>
                          <a:ea typeface="+mn-ea"/>
                          <a:cs typeface="+mn-cs"/>
                        </a:rPr>
                        <a:t>Breede</a:t>
                      </a:r>
                      <a:r>
                        <a:rPr lang="en-ZA" sz="1800" kern="1200" dirty="0" smtClean="0">
                          <a:solidFill>
                            <a:schemeClr val="dk1"/>
                          </a:solidFill>
                          <a:effectLst/>
                          <a:latin typeface="+mn-lt"/>
                          <a:ea typeface="+mn-ea"/>
                          <a:cs typeface="+mn-cs"/>
                        </a:rPr>
                        <a:t> </a:t>
                      </a:r>
                      <a:r>
                        <a:rPr lang="en-ZA" sz="1800" kern="1200" dirty="0" err="1" smtClean="0">
                          <a:solidFill>
                            <a:schemeClr val="dk1"/>
                          </a:solidFill>
                          <a:effectLst/>
                          <a:latin typeface="+mn-lt"/>
                          <a:ea typeface="+mn-ea"/>
                          <a:cs typeface="+mn-cs"/>
                        </a:rPr>
                        <a:t>Renosterveld</a:t>
                      </a:r>
                      <a:endParaRPr lang="en-ZA" sz="1800" kern="1200" dirty="0">
                        <a:solidFill>
                          <a:schemeClr val="dk1"/>
                        </a:solidFill>
                        <a:effectLst/>
                        <a:latin typeface="+mn-lt"/>
                        <a:ea typeface="+mn-ea"/>
                        <a:cs typeface="+mn-cs"/>
                      </a:endParaRPr>
                    </a:p>
                  </a:txBody>
                  <a:tcPr marL="68580" marR="68580" marT="0" marB="0"/>
                </a:tc>
              </a:tr>
            </a:tbl>
          </a:graphicData>
        </a:graphic>
      </p:graphicFrame>
    </p:spTree>
    <p:extLst>
      <p:ext uri="{BB962C8B-B14F-4D97-AF65-F5344CB8AC3E}">
        <p14:creationId xmlns:p14="http://schemas.microsoft.com/office/powerpoint/2010/main" val="342274818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Key principles</a:t>
            </a:r>
            <a:endParaRPr lang="en-ZA" dirty="0"/>
          </a:p>
        </p:txBody>
      </p:sp>
      <p:sp>
        <p:nvSpPr>
          <p:cNvPr id="3" name="Content Placeholder 2"/>
          <p:cNvSpPr>
            <a:spLocks noGrp="1"/>
          </p:cNvSpPr>
          <p:nvPr>
            <p:ph idx="1"/>
          </p:nvPr>
        </p:nvSpPr>
        <p:spPr/>
        <p:txBody>
          <a:bodyPr>
            <a:normAutofit fontScale="85000" lnSpcReduction="20000"/>
          </a:bodyPr>
          <a:lstStyle/>
          <a:p>
            <a:pPr marL="514350" lvl="0" indent="-514350">
              <a:buFont typeface="+mj-lt"/>
              <a:buAutoNum type="arabicPeriod"/>
            </a:pPr>
            <a:r>
              <a:rPr lang="en-GB" b="1" dirty="0"/>
              <a:t>There is no </a:t>
            </a:r>
            <a:r>
              <a:rPr lang="en-GB" b="1" dirty="0" smtClean="0"/>
              <a:t>(separate) Class (WRC) </a:t>
            </a:r>
            <a:r>
              <a:rPr lang="en-GB" b="1" dirty="0"/>
              <a:t>for groundwater </a:t>
            </a:r>
            <a:endParaRPr lang="en-GB" b="1" dirty="0" smtClean="0"/>
          </a:p>
          <a:p>
            <a:pPr marL="914400" lvl="1" indent="-514350">
              <a:buFont typeface="Arial" panose="020B0604020202020204" pitchFamily="34" charset="0"/>
              <a:buChar char="•"/>
            </a:pPr>
            <a:r>
              <a:rPr lang="en-GB" dirty="0" smtClean="0"/>
              <a:t>a </a:t>
            </a:r>
            <a:r>
              <a:rPr lang="en-GB" dirty="0"/>
              <a:t>departure from the early </a:t>
            </a:r>
            <a:r>
              <a:rPr lang="en-GB" dirty="0" smtClean="0"/>
              <a:t>GW studies </a:t>
            </a:r>
          </a:p>
          <a:p>
            <a:pPr marL="914400" lvl="1" indent="-514350">
              <a:buFont typeface="Arial" panose="020B0604020202020204" pitchFamily="34" charset="0"/>
              <a:buChar char="•"/>
            </a:pPr>
            <a:r>
              <a:rPr lang="en-GB" dirty="0" smtClean="0"/>
              <a:t>a </a:t>
            </a:r>
            <a:r>
              <a:rPr lang="en-GB" dirty="0"/>
              <a:t>WRC is established for an IUA (</a:t>
            </a:r>
            <a:r>
              <a:rPr lang="en-GB" i="1" dirty="0"/>
              <a:t>only</a:t>
            </a:r>
            <a:r>
              <a:rPr lang="en-GB" dirty="0"/>
              <a:t>), based on </a:t>
            </a:r>
            <a:r>
              <a:rPr lang="en-GB" dirty="0" smtClean="0"/>
              <a:t>set criteria (i.e. the </a:t>
            </a:r>
            <a:r>
              <a:rPr lang="en-GB" dirty="0"/>
              <a:t>percentage of biophysical nodes </a:t>
            </a:r>
            <a:r>
              <a:rPr lang="en-GB" dirty="0" smtClean="0"/>
              <a:t>within </a:t>
            </a:r>
            <a:r>
              <a:rPr lang="en-GB" dirty="0"/>
              <a:t>that IUA that fall into a particular </a:t>
            </a:r>
            <a:r>
              <a:rPr lang="en-GB" dirty="0" smtClean="0"/>
              <a:t>EC)</a:t>
            </a:r>
          </a:p>
          <a:p>
            <a:pPr marL="914400" lvl="1" indent="-514350">
              <a:buFont typeface="Arial" panose="020B0604020202020204" pitchFamily="34" charset="0"/>
              <a:buChar char="•"/>
            </a:pPr>
            <a:r>
              <a:rPr lang="en-GB" dirty="0" smtClean="0"/>
              <a:t>groundwater use impacts discharge, GWBF, hence river flow, hence can impact EC</a:t>
            </a:r>
          </a:p>
          <a:p>
            <a:pPr marL="914400" lvl="1" indent="-514350">
              <a:buFont typeface="Arial" panose="020B0604020202020204" pitchFamily="34" charset="0"/>
              <a:buChar char="•"/>
            </a:pPr>
            <a:r>
              <a:rPr lang="en-GB" dirty="0" smtClean="0"/>
              <a:t>groundwater (&amp; use) is therefore related the WRC of the IUA, and has </a:t>
            </a:r>
            <a:r>
              <a:rPr lang="en-GB" dirty="0"/>
              <a:t>a role in supporting this WRC through its contribution to </a:t>
            </a:r>
            <a:r>
              <a:rPr lang="en-GB" dirty="0" err="1"/>
              <a:t>baseflow</a:t>
            </a:r>
            <a:r>
              <a:rPr lang="en-GB" dirty="0"/>
              <a:t>, and hence towards part of the EWRs, and hence the EC. </a:t>
            </a:r>
            <a:endParaRPr lang="en-GB" dirty="0" smtClean="0"/>
          </a:p>
          <a:p>
            <a:pPr marL="914400" lvl="1" indent="-514350">
              <a:buFont typeface="Arial" panose="020B0604020202020204" pitchFamily="34" charset="0"/>
              <a:buChar char="•"/>
            </a:pPr>
            <a:r>
              <a:rPr lang="en-GB" dirty="0" smtClean="0"/>
              <a:t>As </a:t>
            </a:r>
            <a:r>
              <a:rPr lang="en-GB" dirty="0"/>
              <a:t>such, a </a:t>
            </a:r>
            <a:r>
              <a:rPr lang="en-GB" b="1" i="1" dirty="0"/>
              <a:t>separate</a:t>
            </a:r>
            <a:r>
              <a:rPr lang="en-GB" dirty="0"/>
              <a:t> WRC for groundwater </a:t>
            </a:r>
            <a:r>
              <a:rPr lang="en-GB" b="1" i="1" dirty="0"/>
              <a:t>is not gazetted</a:t>
            </a:r>
            <a:r>
              <a:rPr lang="en-GB" dirty="0"/>
              <a:t> from </a:t>
            </a:r>
            <a:r>
              <a:rPr lang="en-GB" dirty="0" smtClean="0"/>
              <a:t>these studies. </a:t>
            </a:r>
            <a:endParaRPr lang="en-ZA" dirty="0"/>
          </a:p>
          <a:p>
            <a:pPr marL="0" indent="0">
              <a:buNone/>
            </a:pPr>
            <a:endParaRPr lang="en-ZA" dirty="0"/>
          </a:p>
        </p:txBody>
      </p:sp>
    </p:spTree>
    <p:extLst>
      <p:ext uri="{BB962C8B-B14F-4D97-AF65-F5344CB8AC3E}">
        <p14:creationId xmlns:p14="http://schemas.microsoft.com/office/powerpoint/2010/main" val="415414349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Key </a:t>
            </a:r>
            <a:r>
              <a:rPr lang="en-ZA" dirty="0"/>
              <a:t>principles</a:t>
            </a:r>
          </a:p>
        </p:txBody>
      </p:sp>
      <p:sp>
        <p:nvSpPr>
          <p:cNvPr id="3" name="Content Placeholder 2"/>
          <p:cNvSpPr>
            <a:spLocks noGrp="1"/>
          </p:cNvSpPr>
          <p:nvPr>
            <p:ph idx="1"/>
          </p:nvPr>
        </p:nvSpPr>
        <p:spPr/>
        <p:txBody>
          <a:bodyPr>
            <a:normAutofit/>
          </a:bodyPr>
          <a:lstStyle/>
          <a:p>
            <a:pPr marL="514350" lvl="0" indent="-514350">
              <a:buFont typeface="+mj-lt"/>
              <a:buAutoNum type="arabicPeriod" startAt="2"/>
            </a:pPr>
            <a:r>
              <a:rPr lang="en-GB" b="1" dirty="0"/>
              <a:t>The present status is established for groundwater </a:t>
            </a:r>
            <a:endParaRPr lang="en-GB" b="1" dirty="0" smtClean="0"/>
          </a:p>
          <a:p>
            <a:pPr lvl="1">
              <a:buFont typeface="Arial" panose="020B0604020202020204" pitchFamily="34" charset="0"/>
              <a:buChar char="•"/>
            </a:pPr>
            <a:r>
              <a:rPr lang="en-GB" sz="2400" dirty="0"/>
              <a:t>largely related to the alteration of the groundwater system from natural state. </a:t>
            </a:r>
            <a:endParaRPr lang="en-GB" sz="2400" dirty="0" smtClean="0"/>
          </a:p>
          <a:p>
            <a:pPr lvl="1">
              <a:buFont typeface="Arial" panose="020B0604020202020204" pitchFamily="34" charset="0"/>
              <a:buChar char="•"/>
            </a:pPr>
            <a:r>
              <a:rPr lang="en-GB" sz="2400" dirty="0" smtClean="0"/>
              <a:t>present status is </a:t>
            </a:r>
            <a:r>
              <a:rPr lang="en-GB" sz="2400" dirty="0"/>
              <a:t>predominantly linked to the level of </a:t>
            </a:r>
            <a:r>
              <a:rPr lang="en-GB" sz="2400" dirty="0" smtClean="0"/>
              <a:t>use, which </a:t>
            </a:r>
            <a:r>
              <a:rPr lang="en-GB" sz="2400" dirty="0"/>
              <a:t>can be assumed to influence current groundwater contribution to </a:t>
            </a:r>
            <a:r>
              <a:rPr lang="en-GB" sz="2400" dirty="0" err="1"/>
              <a:t>baseflow</a:t>
            </a:r>
            <a:r>
              <a:rPr lang="en-GB" sz="2400" dirty="0"/>
              <a:t>, and hence to river flow at particular nodes, and hence to the PES. </a:t>
            </a:r>
            <a:endParaRPr lang="en-ZA" sz="2400" dirty="0"/>
          </a:p>
          <a:p>
            <a:pPr marL="0" indent="0">
              <a:buNone/>
            </a:pPr>
            <a:endParaRPr lang="en-ZA" dirty="0"/>
          </a:p>
        </p:txBody>
      </p:sp>
    </p:spTree>
    <p:extLst>
      <p:ext uri="{BB962C8B-B14F-4D97-AF65-F5344CB8AC3E}">
        <p14:creationId xmlns:p14="http://schemas.microsoft.com/office/powerpoint/2010/main" val="326077641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Key </a:t>
            </a:r>
            <a:r>
              <a:rPr lang="en-ZA" dirty="0"/>
              <a:t>principles</a:t>
            </a:r>
          </a:p>
        </p:txBody>
      </p:sp>
      <p:sp>
        <p:nvSpPr>
          <p:cNvPr id="3" name="Content Placeholder 2"/>
          <p:cNvSpPr>
            <a:spLocks noGrp="1"/>
          </p:cNvSpPr>
          <p:nvPr>
            <p:ph idx="1"/>
          </p:nvPr>
        </p:nvSpPr>
        <p:spPr/>
        <p:txBody>
          <a:bodyPr>
            <a:normAutofit fontScale="85000" lnSpcReduction="20000"/>
          </a:bodyPr>
          <a:lstStyle/>
          <a:p>
            <a:pPr marL="514350" indent="-514350">
              <a:buFont typeface="+mj-lt"/>
              <a:buAutoNum type="arabicPeriod" startAt="3"/>
            </a:pPr>
            <a:r>
              <a:rPr lang="en-GB" b="1" dirty="0"/>
              <a:t>A recommended category can be established for groundwater, however this is related to </a:t>
            </a:r>
            <a:r>
              <a:rPr lang="en-GB" b="1" dirty="0" smtClean="0"/>
              <a:t>/dictated by the </a:t>
            </a:r>
            <a:r>
              <a:rPr lang="en-GB" b="1" dirty="0"/>
              <a:t>recommended EC and hence WRC. </a:t>
            </a:r>
            <a:endParaRPr lang="en-GB" b="1" dirty="0" smtClean="0"/>
          </a:p>
          <a:p>
            <a:pPr lvl="1">
              <a:buFont typeface="Arial" panose="020B0604020202020204" pitchFamily="34" charset="0"/>
              <a:buChar char="•"/>
            </a:pPr>
            <a:r>
              <a:rPr lang="en-GB" dirty="0" smtClean="0"/>
              <a:t>Via </a:t>
            </a:r>
            <a:r>
              <a:rPr lang="en-GB" dirty="0"/>
              <a:t>analysis of development driven scenarios, a groundwater </a:t>
            </a:r>
            <a:r>
              <a:rPr lang="en-GB" dirty="0" smtClean="0"/>
              <a:t>demand may </a:t>
            </a:r>
            <a:r>
              <a:rPr lang="en-GB" dirty="0"/>
              <a:t>be specified. This in turn has implications for groundwater contribution to </a:t>
            </a:r>
            <a:r>
              <a:rPr lang="en-GB" dirty="0" err="1"/>
              <a:t>baseflow</a:t>
            </a:r>
            <a:r>
              <a:rPr lang="en-GB" dirty="0"/>
              <a:t>, and hence to the ability to meet various EWRs, and hence to the EC and resulting WRC. </a:t>
            </a:r>
            <a:endParaRPr lang="en-GB" dirty="0" smtClean="0"/>
          </a:p>
          <a:p>
            <a:pPr lvl="1">
              <a:buFont typeface="Arial" panose="020B0604020202020204" pitchFamily="34" charset="0"/>
              <a:buChar char="•"/>
            </a:pPr>
            <a:r>
              <a:rPr lang="en-GB" dirty="0" smtClean="0"/>
              <a:t>Via </a:t>
            </a:r>
            <a:r>
              <a:rPr lang="en-GB" dirty="0"/>
              <a:t>analysis of conservation driven scenarios, a WRC may be established based on a required EC, which has EWRs. This in turn dictates the amount of groundwater contribution to </a:t>
            </a:r>
            <a:r>
              <a:rPr lang="en-GB" dirty="0" err="1"/>
              <a:t>baseflow</a:t>
            </a:r>
            <a:r>
              <a:rPr lang="en-GB" dirty="0"/>
              <a:t> </a:t>
            </a:r>
            <a:r>
              <a:rPr lang="en-GB" dirty="0" smtClean="0"/>
              <a:t>is required </a:t>
            </a:r>
            <a:r>
              <a:rPr lang="en-GB" dirty="0"/>
              <a:t>to be maintained in the river, and hence the groundwater use that is permissible under the WRC</a:t>
            </a:r>
            <a:r>
              <a:rPr lang="en-GB" dirty="0" smtClean="0"/>
              <a:t>.</a:t>
            </a:r>
            <a:endParaRPr lang="en-ZA" dirty="0"/>
          </a:p>
          <a:p>
            <a:endParaRPr lang="en-ZA" dirty="0"/>
          </a:p>
        </p:txBody>
      </p:sp>
    </p:spTree>
    <p:extLst>
      <p:ext uri="{BB962C8B-B14F-4D97-AF65-F5344CB8AC3E}">
        <p14:creationId xmlns:p14="http://schemas.microsoft.com/office/powerpoint/2010/main" val="97396205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dirty="0" smtClean="0"/>
              <a:t>Latest Guidelines (Dennis et al 2013)</a:t>
            </a:r>
            <a:endParaRPr lang="en-ZA" dirty="0"/>
          </a:p>
        </p:txBody>
      </p:sp>
      <p:sp>
        <p:nvSpPr>
          <p:cNvPr id="3" name="Content Placeholder 2"/>
          <p:cNvSpPr>
            <a:spLocks noGrp="1"/>
          </p:cNvSpPr>
          <p:nvPr>
            <p:ph idx="1"/>
          </p:nvPr>
        </p:nvSpPr>
        <p:spPr/>
        <p:txBody>
          <a:bodyPr/>
          <a:lstStyle/>
          <a:p>
            <a:pPr marL="0" indent="0">
              <a:buNone/>
            </a:pPr>
            <a:endParaRPr lang="en-ZA" dirty="0" smtClean="0"/>
          </a:p>
          <a:p>
            <a:endParaRPr lang="en-ZA" dirty="0"/>
          </a:p>
        </p:txBody>
      </p:sp>
      <p:pic>
        <p:nvPicPr>
          <p:cNvPr id="4" name="Picture 3"/>
          <p:cNvPicPr>
            <a:picLocks noChangeAspect="1"/>
          </p:cNvPicPr>
          <p:nvPr/>
        </p:nvPicPr>
        <p:blipFill>
          <a:blip r:embed="rId2"/>
          <a:stretch>
            <a:fillRect/>
          </a:stretch>
        </p:blipFill>
        <p:spPr>
          <a:xfrm>
            <a:off x="315531" y="1753100"/>
            <a:ext cx="8512937" cy="4576186"/>
          </a:xfrm>
          <a:prstGeom prst="rect">
            <a:avLst/>
          </a:prstGeom>
        </p:spPr>
      </p:pic>
      <p:sp>
        <p:nvSpPr>
          <p:cNvPr id="7" name="Multiply 6"/>
          <p:cNvSpPr/>
          <p:nvPr/>
        </p:nvSpPr>
        <p:spPr>
          <a:xfrm>
            <a:off x="1979712" y="1821540"/>
            <a:ext cx="432048" cy="244624"/>
          </a:xfrm>
          <a:prstGeom prst="mathMultiply">
            <a:avLst/>
          </a:prstGeom>
          <a:solidFill>
            <a:schemeClr val="accent2"/>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extBox 10"/>
          <p:cNvSpPr txBox="1"/>
          <p:nvPr/>
        </p:nvSpPr>
        <p:spPr>
          <a:xfrm>
            <a:off x="2123728" y="1439486"/>
            <a:ext cx="3312368" cy="369332"/>
          </a:xfrm>
          <a:prstGeom prst="rect">
            <a:avLst/>
          </a:prstGeom>
          <a:noFill/>
        </p:spPr>
        <p:txBody>
          <a:bodyPr wrap="square" rtlCol="0">
            <a:spAutoFit/>
          </a:bodyPr>
          <a:lstStyle/>
          <a:p>
            <a:r>
              <a:rPr lang="en-ZA" dirty="0" smtClean="0">
                <a:solidFill>
                  <a:schemeClr val="accent1"/>
                </a:solidFill>
                <a:latin typeface="+mj-lt"/>
              </a:rPr>
              <a:t>Status of groundwater</a:t>
            </a:r>
            <a:endParaRPr lang="en-ZA" dirty="0">
              <a:solidFill>
                <a:schemeClr val="accent1"/>
              </a:solidFill>
              <a:latin typeface="+mj-lt"/>
            </a:endParaRPr>
          </a:p>
        </p:txBody>
      </p:sp>
    </p:spTree>
    <p:extLst>
      <p:ext uri="{BB962C8B-B14F-4D97-AF65-F5344CB8AC3E}">
        <p14:creationId xmlns:p14="http://schemas.microsoft.com/office/powerpoint/2010/main" val="10654121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15516" y="5018344"/>
            <a:ext cx="4187526" cy="930935"/>
          </a:xfrm>
          <a:prstGeom prst="rect">
            <a:avLst/>
          </a:prstGeom>
        </p:spPr>
      </p:pic>
      <p:sp>
        <p:nvSpPr>
          <p:cNvPr id="2" name="Title 1"/>
          <p:cNvSpPr>
            <a:spLocks noGrp="1"/>
          </p:cNvSpPr>
          <p:nvPr>
            <p:ph type="title"/>
          </p:nvPr>
        </p:nvSpPr>
        <p:spPr/>
        <p:txBody>
          <a:bodyPr>
            <a:normAutofit fontScale="90000"/>
          </a:bodyPr>
          <a:lstStyle/>
          <a:p>
            <a:r>
              <a:rPr lang="en-ZA" dirty="0" smtClean="0"/>
              <a:t>Latest Guidelines (Dennis et al 2013)</a:t>
            </a:r>
            <a:endParaRPr lang="en-ZA" dirty="0"/>
          </a:p>
        </p:txBody>
      </p:sp>
      <p:sp>
        <p:nvSpPr>
          <p:cNvPr id="3" name="Content Placeholder 2"/>
          <p:cNvSpPr>
            <a:spLocks noGrp="1"/>
          </p:cNvSpPr>
          <p:nvPr>
            <p:ph idx="1"/>
          </p:nvPr>
        </p:nvSpPr>
        <p:spPr/>
        <p:txBody>
          <a:bodyPr/>
          <a:lstStyle/>
          <a:p>
            <a:pPr marL="0" indent="0">
              <a:buNone/>
            </a:pPr>
            <a:endParaRPr lang="en-ZA" dirty="0" smtClean="0"/>
          </a:p>
          <a:p>
            <a:endParaRPr lang="en-ZA" dirty="0"/>
          </a:p>
        </p:txBody>
      </p:sp>
      <p:pic>
        <p:nvPicPr>
          <p:cNvPr id="4" name="Picture 3"/>
          <p:cNvPicPr>
            <a:picLocks noChangeAspect="1"/>
          </p:cNvPicPr>
          <p:nvPr/>
        </p:nvPicPr>
        <p:blipFill>
          <a:blip r:embed="rId3"/>
          <a:stretch>
            <a:fillRect/>
          </a:stretch>
        </p:blipFill>
        <p:spPr>
          <a:xfrm>
            <a:off x="179512" y="1345957"/>
            <a:ext cx="6624736" cy="3561171"/>
          </a:xfrm>
          <a:prstGeom prst="rect">
            <a:avLst/>
          </a:prstGeom>
        </p:spPr>
      </p:pic>
      <p:sp>
        <p:nvSpPr>
          <p:cNvPr id="7" name="Multiply 6"/>
          <p:cNvSpPr/>
          <p:nvPr/>
        </p:nvSpPr>
        <p:spPr>
          <a:xfrm>
            <a:off x="1408820" y="1383768"/>
            <a:ext cx="432048" cy="244624"/>
          </a:xfrm>
          <a:prstGeom prst="mathMultiply">
            <a:avLst/>
          </a:prstGeom>
          <a:solidFill>
            <a:schemeClr val="accent2"/>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9" name="Picture 8"/>
          <p:cNvPicPr>
            <a:picLocks noChangeAspect="1"/>
          </p:cNvPicPr>
          <p:nvPr/>
        </p:nvPicPr>
        <p:blipFill>
          <a:blip r:embed="rId4"/>
          <a:stretch>
            <a:fillRect/>
          </a:stretch>
        </p:blipFill>
        <p:spPr>
          <a:xfrm>
            <a:off x="2935052" y="5835750"/>
            <a:ext cx="6208948" cy="988911"/>
          </a:xfrm>
          <a:prstGeom prst="rect">
            <a:avLst/>
          </a:prstGeom>
        </p:spPr>
      </p:pic>
      <p:sp>
        <p:nvSpPr>
          <p:cNvPr id="11" name="TextBox 10"/>
          <p:cNvSpPr txBox="1"/>
          <p:nvPr/>
        </p:nvSpPr>
        <p:spPr>
          <a:xfrm>
            <a:off x="1625203" y="1116746"/>
            <a:ext cx="1368152" cy="369332"/>
          </a:xfrm>
          <a:prstGeom prst="rect">
            <a:avLst/>
          </a:prstGeom>
          <a:noFill/>
        </p:spPr>
        <p:txBody>
          <a:bodyPr wrap="square" rtlCol="0">
            <a:spAutoFit/>
          </a:bodyPr>
          <a:lstStyle/>
          <a:p>
            <a:r>
              <a:rPr lang="en-ZA" dirty="0" smtClean="0">
                <a:solidFill>
                  <a:schemeClr val="accent1"/>
                </a:solidFill>
                <a:latin typeface="+mj-lt"/>
              </a:rPr>
              <a:t>Status</a:t>
            </a:r>
            <a:endParaRPr lang="en-ZA" dirty="0">
              <a:solidFill>
                <a:schemeClr val="accent1"/>
              </a:solidFill>
              <a:latin typeface="+mj-lt"/>
            </a:endParaRPr>
          </a:p>
        </p:txBody>
      </p:sp>
      <p:sp>
        <p:nvSpPr>
          <p:cNvPr id="14" name="TextBox 13"/>
          <p:cNvSpPr txBox="1"/>
          <p:nvPr/>
        </p:nvSpPr>
        <p:spPr>
          <a:xfrm>
            <a:off x="6526560" y="5638307"/>
            <a:ext cx="2304256" cy="369332"/>
          </a:xfrm>
          <a:prstGeom prst="rect">
            <a:avLst/>
          </a:prstGeom>
          <a:solidFill>
            <a:schemeClr val="bg1"/>
          </a:solidFill>
        </p:spPr>
        <p:txBody>
          <a:bodyPr wrap="square" rtlCol="0">
            <a:spAutoFit/>
          </a:bodyPr>
          <a:lstStyle/>
          <a:p>
            <a:r>
              <a:rPr lang="en-ZA" dirty="0" smtClean="0">
                <a:solidFill>
                  <a:schemeClr val="accent1"/>
                </a:solidFill>
              </a:rPr>
              <a:t>Level of stress</a:t>
            </a:r>
            <a:endParaRPr lang="en-ZA" dirty="0">
              <a:solidFill>
                <a:schemeClr val="accent1"/>
              </a:solidFill>
            </a:endParaRPr>
          </a:p>
        </p:txBody>
      </p:sp>
      <p:sp>
        <p:nvSpPr>
          <p:cNvPr id="12" name="Multiply 11"/>
          <p:cNvSpPr/>
          <p:nvPr/>
        </p:nvSpPr>
        <p:spPr>
          <a:xfrm>
            <a:off x="3802830" y="5818777"/>
            <a:ext cx="432048" cy="244624"/>
          </a:xfrm>
          <a:prstGeom prst="mathMultiply">
            <a:avLst/>
          </a:prstGeom>
          <a:solidFill>
            <a:schemeClr val="accent2"/>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TextBox 14"/>
          <p:cNvSpPr txBox="1"/>
          <p:nvPr/>
        </p:nvSpPr>
        <p:spPr>
          <a:xfrm>
            <a:off x="4040324" y="5618818"/>
            <a:ext cx="1368152" cy="369332"/>
          </a:xfrm>
          <a:prstGeom prst="rect">
            <a:avLst/>
          </a:prstGeom>
          <a:noFill/>
        </p:spPr>
        <p:txBody>
          <a:bodyPr wrap="square" rtlCol="0">
            <a:spAutoFit/>
          </a:bodyPr>
          <a:lstStyle/>
          <a:p>
            <a:r>
              <a:rPr lang="en-ZA" dirty="0" smtClean="0">
                <a:solidFill>
                  <a:schemeClr val="accent1"/>
                </a:solidFill>
                <a:latin typeface="+mj-lt"/>
              </a:rPr>
              <a:t>Status</a:t>
            </a:r>
            <a:endParaRPr lang="en-ZA" dirty="0">
              <a:solidFill>
                <a:schemeClr val="accent1"/>
              </a:solidFill>
              <a:latin typeface="+mj-lt"/>
            </a:endParaRPr>
          </a:p>
        </p:txBody>
      </p:sp>
    </p:spTree>
    <p:extLst>
      <p:ext uri="{BB962C8B-B14F-4D97-AF65-F5344CB8AC3E}">
        <p14:creationId xmlns:p14="http://schemas.microsoft.com/office/powerpoint/2010/main" val="79325123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3225" y="2639208"/>
            <a:ext cx="5743574" cy="1143000"/>
          </a:xfrm>
        </p:spPr>
        <p:txBody>
          <a:bodyPr/>
          <a:lstStyle/>
          <a:p>
            <a:pPr>
              <a:defRPr/>
            </a:pPr>
            <a:r>
              <a:rPr lang="en-ZA" sz="4800" b="1" dirty="0">
                <a:solidFill>
                  <a:schemeClr val="bg2">
                    <a:lumMod val="25000"/>
                  </a:schemeClr>
                </a:solidFill>
                <a:latin typeface="+mn-lt"/>
                <a:ea typeface="ＭＳ Ｐゴシック" pitchFamily="34" charset="-128"/>
                <a:cs typeface="+mn-cs"/>
              </a:rPr>
              <a:t>ADDITIONAL SLIDES</a:t>
            </a:r>
            <a:endParaRPr lang="en-GB" sz="4800" b="1" dirty="0">
              <a:solidFill>
                <a:schemeClr val="bg2">
                  <a:lumMod val="25000"/>
                </a:schemeClr>
              </a:solidFill>
              <a:latin typeface="+mn-lt"/>
              <a:ea typeface="ＭＳ Ｐゴシック" pitchFamily="34" charset="-128"/>
              <a:cs typeface="+mn-cs"/>
            </a:endParaRPr>
          </a:p>
        </p:txBody>
      </p:sp>
      <p:pic>
        <p:nvPicPr>
          <p:cNvPr id="6" name="Picture 8" descr="2008 656.jpg"/>
          <p:cNvPicPr>
            <a:picLocks noChangeAspect="1"/>
          </p:cNvPicPr>
          <p:nvPr/>
        </p:nvPicPr>
        <p:blipFill rotWithShape="1">
          <a:blip r:embed="rId2" cstate="email">
            <a:extLst>
              <a:ext uri="{28A0092B-C50C-407E-A947-70E740481C1C}">
                <a14:useLocalDpi xmlns:a14="http://schemas.microsoft.com/office/drawing/2010/main"/>
              </a:ext>
            </a:extLst>
          </a:blip>
          <a:srcRect b="-456"/>
          <a:stretch/>
        </p:blipFill>
        <p:spPr bwMode="auto">
          <a:xfrm>
            <a:off x="-68094" y="4887528"/>
            <a:ext cx="2525746" cy="16397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p:nvPr/>
        </p:nvPicPr>
        <p:blipFill rotWithShape="1">
          <a:blip r:embed="rId3" cstate="email">
            <a:extLst>
              <a:ext uri="{28A0092B-C50C-407E-A947-70E740481C1C}">
                <a14:useLocalDpi xmlns:a14="http://schemas.microsoft.com/office/drawing/2010/main"/>
              </a:ext>
            </a:extLst>
          </a:blip>
          <a:srcRect b="-107"/>
          <a:stretch/>
        </p:blipFill>
        <p:spPr bwMode="auto">
          <a:xfrm>
            <a:off x="-68094" y="3210708"/>
            <a:ext cx="2525746" cy="1692031"/>
          </a:xfrm>
          <a:prstGeom prst="rect">
            <a:avLst/>
          </a:prstGeom>
          <a:ln>
            <a:noFill/>
          </a:ln>
          <a:effectLst>
            <a:softEdge rad="112500"/>
          </a:effectLst>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177" y="0"/>
            <a:ext cx="2527829" cy="1582528"/>
          </a:xfrm>
          <a:prstGeom prst="rect">
            <a:avLst/>
          </a:prstGeom>
          <a:ln>
            <a:noFill/>
          </a:ln>
          <a:effectLst>
            <a:softEdge rad="112500"/>
          </a:effectLst>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8366" y="1582528"/>
            <a:ext cx="2516018" cy="1608144"/>
          </a:xfrm>
          <a:prstGeom prst="rect">
            <a:avLst/>
          </a:prstGeom>
          <a:ln>
            <a:noFill/>
          </a:ln>
          <a:effectLst>
            <a:softEdge rad="112500"/>
          </a:effectLst>
        </p:spPr>
      </p:pic>
    </p:spTree>
    <p:extLst>
      <p:ext uri="{BB962C8B-B14F-4D97-AF65-F5344CB8AC3E}">
        <p14:creationId xmlns:p14="http://schemas.microsoft.com/office/powerpoint/2010/main" val="608028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bwMode="auto">
          <a:xfrm>
            <a:off x="1494751" y="80767"/>
            <a:ext cx="6239550" cy="815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ZA" altLang="en-US" sz="4000" dirty="0"/>
              <a:t>The Study Team</a:t>
            </a:r>
            <a:endParaRPr lang="en-GB" altLang="en-US" sz="4000" dirty="0"/>
          </a:p>
        </p:txBody>
      </p:sp>
      <p:sp>
        <p:nvSpPr>
          <p:cNvPr id="120" name="Rectangle 119"/>
          <p:cNvSpPr/>
          <p:nvPr/>
        </p:nvSpPr>
        <p:spPr>
          <a:xfrm>
            <a:off x="0" y="742801"/>
            <a:ext cx="9144000" cy="573393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21" name="Group 120"/>
          <p:cNvGrpSpPr/>
          <p:nvPr/>
        </p:nvGrpSpPr>
        <p:grpSpPr>
          <a:xfrm>
            <a:off x="183487" y="871348"/>
            <a:ext cx="8870333" cy="5235941"/>
            <a:chOff x="1613935" y="470586"/>
            <a:chExt cx="8440538" cy="5116297"/>
          </a:xfrm>
          <a:solidFill>
            <a:schemeClr val="accent3"/>
          </a:solidFill>
        </p:grpSpPr>
        <p:sp>
          <p:nvSpPr>
            <p:cNvPr id="122" name="AutoShape 177"/>
            <p:cNvSpPr>
              <a:spLocks noChangeArrowheads="1"/>
            </p:cNvSpPr>
            <p:nvPr/>
          </p:nvSpPr>
          <p:spPr bwMode="auto">
            <a:xfrm>
              <a:off x="4275430" y="470586"/>
              <a:ext cx="3179377" cy="907341"/>
            </a:xfrm>
            <a:prstGeom prst="roundRect">
              <a:avLst>
                <a:gd name="adj" fmla="val 16667"/>
              </a:avLst>
            </a:prstGeom>
            <a:grpFill/>
            <a:ln w="9525">
              <a:solidFill>
                <a:srgbClr val="000000"/>
              </a:solidFill>
              <a:round/>
              <a:headEnd/>
              <a:tailEn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90000"/>
                </a:lnSpc>
                <a:spcBef>
                  <a:spcPct val="0"/>
                </a:spcBef>
                <a:spcAft>
                  <a:spcPct val="0"/>
                </a:spcAft>
                <a:buClrTx/>
                <a:buSzTx/>
                <a:buFontTx/>
                <a:buNone/>
                <a:tabLst/>
                <a:defRPr/>
              </a:pPr>
              <a:r>
                <a:rPr kumimoji="0" lang="en-US" altLang="en-US" sz="2000" b="1" i="0" u="none" strike="noStrike" kern="0" cap="none" spc="0" normalizeH="0" baseline="0" noProof="0" dirty="0">
                  <a:ln>
                    <a:noFill/>
                  </a:ln>
                  <a:solidFill>
                    <a:srgbClr val="000000"/>
                  </a:solidFill>
                  <a:effectLst/>
                  <a:uLnTx/>
                  <a:uFillTx/>
                  <a:latin typeface="+mn-lt"/>
                </a:rPr>
                <a:t>Aurecon</a:t>
              </a:r>
            </a:p>
            <a:p>
              <a:pPr marL="0" marR="0" lvl="0" indent="0" algn="ctr" defTabSz="914400" eaLnBrk="0" fontAlgn="base" latinLnBrk="0" hangingPunct="0">
                <a:lnSpc>
                  <a:spcPct val="90000"/>
                </a:lnSpc>
                <a:spcBef>
                  <a:spcPct val="0"/>
                </a:spcBef>
                <a:spcAft>
                  <a:spcPct val="0"/>
                </a:spcAft>
                <a:buClrTx/>
                <a:buSzTx/>
                <a:buFontTx/>
                <a:buNone/>
                <a:tabLst/>
                <a:defRPr/>
              </a:pPr>
              <a:r>
                <a:rPr lang="en-US" altLang="en-US" sz="1800" kern="0" dirty="0">
                  <a:solidFill>
                    <a:srgbClr val="000000"/>
                  </a:solidFill>
                  <a:latin typeface="+mn-lt"/>
                </a:rPr>
                <a:t>(integration &amp; study management)</a:t>
              </a:r>
              <a:endParaRPr kumimoji="0" lang="en-US" altLang="en-US" sz="1800" i="0" u="none" strike="noStrike" kern="0" cap="none" spc="0" normalizeH="0" baseline="0" noProof="0" dirty="0">
                <a:ln>
                  <a:noFill/>
                </a:ln>
                <a:solidFill>
                  <a:srgbClr val="000000"/>
                </a:solidFill>
                <a:effectLst/>
                <a:uLnTx/>
                <a:uFillTx/>
                <a:latin typeface="+mn-lt"/>
              </a:endParaRPr>
            </a:p>
            <a:p>
              <a:pPr marL="0" marR="0" lvl="0" indent="0" algn="ctr" defTabSz="914400" eaLnBrk="0" fontAlgn="base" latinLnBrk="0" hangingPunct="0">
                <a:lnSpc>
                  <a:spcPct val="90000"/>
                </a:lnSpc>
                <a:spcBef>
                  <a:spcPct val="0"/>
                </a:spcBef>
                <a:spcAft>
                  <a:spcPct val="0"/>
                </a:spcAft>
                <a:buClrTx/>
                <a:buSzTx/>
                <a:buFontTx/>
                <a:buNone/>
                <a:tabLst/>
                <a:defRPr/>
              </a:pPr>
              <a:r>
                <a:rPr lang="en-US" altLang="en-US" sz="1600" kern="0" dirty="0">
                  <a:solidFill>
                    <a:srgbClr val="000000"/>
                  </a:solidFill>
                  <a:latin typeface="+mn-lt"/>
                </a:rPr>
                <a:t>Team Leader: Erik van der Berg</a:t>
              </a:r>
              <a:endParaRPr kumimoji="0" lang="en-US" altLang="en-US" sz="1600" i="0" u="none" strike="noStrike" kern="0" cap="none" spc="0" normalizeH="0" baseline="0" noProof="0" dirty="0">
                <a:ln>
                  <a:noFill/>
                </a:ln>
                <a:solidFill>
                  <a:srgbClr val="000000"/>
                </a:solidFill>
                <a:effectLst/>
                <a:uLnTx/>
                <a:uFillTx/>
                <a:latin typeface="+mn-lt"/>
              </a:endParaRPr>
            </a:p>
          </p:txBody>
        </p:sp>
        <p:sp>
          <p:nvSpPr>
            <p:cNvPr id="123" name="AutoShape 177"/>
            <p:cNvSpPr>
              <a:spLocks noChangeArrowheads="1"/>
            </p:cNvSpPr>
            <p:nvPr/>
          </p:nvSpPr>
          <p:spPr bwMode="auto">
            <a:xfrm>
              <a:off x="1697175" y="495400"/>
              <a:ext cx="2008736" cy="1058989"/>
            </a:xfrm>
            <a:prstGeom prst="roundRect">
              <a:avLst>
                <a:gd name="adj" fmla="val 16667"/>
              </a:avLst>
            </a:prstGeom>
            <a:solidFill>
              <a:schemeClr val="tx2">
                <a:lumMod val="40000"/>
                <a:lumOff val="60000"/>
              </a:schemeClr>
            </a:solidFill>
            <a:ln w="9525">
              <a:solidFill>
                <a:srgbClr val="000000"/>
              </a:solidFill>
              <a:round/>
              <a:headEnd/>
              <a:tailEnd/>
            </a:ln>
            <a:effectLst/>
            <a:scene3d>
              <a:camera prst="orthographicFront"/>
              <a:lightRig rig="threePt" dir="t"/>
            </a:scene3d>
            <a:sp3d>
              <a:bevelT/>
            </a:sp3d>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90000"/>
                </a:lnSpc>
                <a:spcBef>
                  <a:spcPct val="0"/>
                </a:spcBef>
                <a:spcAft>
                  <a:spcPct val="0"/>
                </a:spcAft>
                <a:buClrTx/>
                <a:buSzTx/>
                <a:buFontTx/>
                <a:buNone/>
                <a:tabLst/>
                <a:defRPr/>
              </a:pPr>
              <a:r>
                <a:rPr kumimoji="0" lang="en-US" altLang="en-US" sz="1800" b="1" i="0" u="none" strike="noStrike" kern="0" cap="none" spc="0" normalizeH="0" baseline="0" noProof="0" dirty="0">
                  <a:ln>
                    <a:noFill/>
                  </a:ln>
                  <a:solidFill>
                    <a:srgbClr val="000000"/>
                  </a:solidFill>
                  <a:effectLst/>
                  <a:uLnTx/>
                  <a:uFillTx/>
                  <a:latin typeface="+mn-lt"/>
                </a:rPr>
                <a:t>Expert Reviewers:</a:t>
              </a:r>
            </a:p>
            <a:p>
              <a:pPr marL="0" marR="0" lvl="0" indent="0" algn="ctr" defTabSz="914400" eaLnBrk="0" fontAlgn="base" latinLnBrk="0" hangingPunct="0">
                <a:lnSpc>
                  <a:spcPct val="90000"/>
                </a:lnSpc>
                <a:spcBef>
                  <a:spcPct val="0"/>
                </a:spcBef>
                <a:spcAft>
                  <a:spcPct val="0"/>
                </a:spcAft>
                <a:buClrTx/>
                <a:buSzTx/>
                <a:buFontTx/>
                <a:buNone/>
                <a:tabLst/>
                <a:defRPr/>
              </a:pPr>
              <a:r>
                <a:rPr lang="en-US" altLang="en-US" sz="1600" kern="0" dirty="0">
                  <a:solidFill>
                    <a:srgbClr val="000000"/>
                  </a:solidFill>
                  <a:latin typeface="+mn-lt"/>
                </a:rPr>
                <a:t>Prof André Görgens</a:t>
              </a:r>
            </a:p>
            <a:p>
              <a:pPr marL="0" marR="0" lvl="0" indent="0" algn="ctr" defTabSz="914400" eaLnBrk="0" fontAlgn="base" latinLnBrk="0" hangingPunct="0">
                <a:lnSpc>
                  <a:spcPct val="90000"/>
                </a:lnSpc>
                <a:spcBef>
                  <a:spcPct val="0"/>
                </a:spcBef>
                <a:spcAft>
                  <a:spcPct val="0"/>
                </a:spcAft>
                <a:buClrTx/>
                <a:buSzTx/>
                <a:buFontTx/>
                <a:buNone/>
                <a:tabLst/>
                <a:defRPr/>
              </a:pPr>
              <a:r>
                <a:rPr kumimoji="0" lang="en-US" altLang="en-US" sz="1600" i="0" u="none" strike="noStrike" kern="0" cap="none" spc="0" normalizeH="0" baseline="0" noProof="0" dirty="0">
                  <a:ln>
                    <a:noFill/>
                  </a:ln>
                  <a:solidFill>
                    <a:srgbClr val="000000"/>
                  </a:solidFill>
                  <a:effectLst/>
                  <a:uLnTx/>
                  <a:uFillTx/>
                  <a:latin typeface="+mn-lt"/>
                </a:rPr>
                <a:t>Willie</a:t>
              </a:r>
              <a:r>
                <a:rPr kumimoji="0" lang="en-US" altLang="en-US" sz="1600" i="0" u="none" strike="noStrike" kern="0" cap="none" spc="0" normalizeH="0" noProof="0" dirty="0">
                  <a:ln>
                    <a:noFill/>
                  </a:ln>
                  <a:solidFill>
                    <a:srgbClr val="000000"/>
                  </a:solidFill>
                  <a:effectLst/>
                  <a:uLnTx/>
                  <a:uFillTx/>
                  <a:latin typeface="+mn-lt"/>
                </a:rPr>
                <a:t> Enright</a:t>
              </a:r>
            </a:p>
            <a:p>
              <a:pPr marL="0" marR="0" lvl="0" indent="0" algn="ctr" defTabSz="914400" eaLnBrk="0" fontAlgn="base" latinLnBrk="0" hangingPunct="0">
                <a:lnSpc>
                  <a:spcPct val="90000"/>
                </a:lnSpc>
                <a:spcBef>
                  <a:spcPct val="0"/>
                </a:spcBef>
                <a:spcAft>
                  <a:spcPct val="0"/>
                </a:spcAft>
                <a:buClrTx/>
                <a:buSzTx/>
                <a:buFontTx/>
                <a:buNone/>
                <a:tabLst/>
                <a:defRPr/>
              </a:pPr>
              <a:r>
                <a:rPr lang="en-US" altLang="en-US" sz="1600" kern="0" baseline="0" dirty="0">
                  <a:solidFill>
                    <a:srgbClr val="000000"/>
                  </a:solidFill>
                  <a:latin typeface="+mn-lt"/>
                </a:rPr>
                <a:t>Dana Grobler</a:t>
              </a:r>
              <a:endParaRPr kumimoji="0" lang="en-US" altLang="en-US" sz="1600" i="0" u="none" strike="noStrike" kern="0" cap="none" spc="0" normalizeH="0" baseline="0" noProof="0" dirty="0">
                <a:ln>
                  <a:noFill/>
                </a:ln>
                <a:solidFill>
                  <a:srgbClr val="000000"/>
                </a:solidFill>
                <a:effectLst/>
                <a:uLnTx/>
                <a:uFillTx/>
                <a:latin typeface="+mn-lt"/>
              </a:endParaRPr>
            </a:p>
          </p:txBody>
        </p:sp>
        <p:sp>
          <p:nvSpPr>
            <p:cNvPr id="124" name="AutoShape 446"/>
            <p:cNvSpPr>
              <a:spLocks noChangeArrowheads="1"/>
            </p:cNvSpPr>
            <p:nvPr/>
          </p:nvSpPr>
          <p:spPr bwMode="auto">
            <a:xfrm>
              <a:off x="1613935" y="1980877"/>
              <a:ext cx="2529731" cy="1358815"/>
            </a:xfrm>
            <a:prstGeom prst="roundRect">
              <a:avLst>
                <a:gd name="adj" fmla="val 16667"/>
              </a:avLst>
            </a:prstGeom>
            <a:grpFill/>
            <a:ln w="9525">
              <a:solidFill>
                <a:srgbClr val="000000"/>
              </a:solidFill>
              <a:round/>
              <a:headEnd/>
              <a:tailEn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800" b="1" i="0" u="none" strike="noStrike" kern="0" cap="none" spc="0" normalizeH="0" baseline="0" noProof="0" dirty="0">
                  <a:ln>
                    <a:noFill/>
                  </a:ln>
                  <a:solidFill>
                    <a:srgbClr val="000000"/>
                  </a:solidFill>
                  <a:effectLst/>
                  <a:uLnTx/>
                  <a:uFillTx/>
                  <a:latin typeface="+mn-lt"/>
                </a:rPr>
                <a:t>Surface Water Hydrology &amp; Dams</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000000"/>
                  </a:solidFill>
                  <a:effectLst/>
                  <a:uLnTx/>
                  <a:uFillTx/>
                  <a:latin typeface="+mn-lt"/>
                </a:rPr>
                <a:t>(Aurecon)</a:t>
              </a:r>
            </a:p>
            <a:p>
              <a:pPr lvl="0" algn="ctr" defTabSz="914400">
                <a:spcBef>
                  <a:spcPct val="0"/>
                </a:spcBef>
                <a:buNone/>
                <a:defRPr/>
              </a:pPr>
              <a:r>
                <a:rPr lang="en-US" altLang="en-US" sz="1600" kern="0" dirty="0">
                  <a:solidFill>
                    <a:srgbClr val="000000"/>
                  </a:solidFill>
                  <a:latin typeface="+mn-lt"/>
                </a:rPr>
                <a:t>Prof André Görgens</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mn-lt"/>
                </a:rPr>
                <a:t>Erik</a:t>
              </a:r>
              <a:r>
                <a:rPr kumimoji="0" lang="en-US" altLang="en-US" sz="1600" b="0" i="0" u="none" strike="noStrike" kern="0" cap="none" spc="0" normalizeH="0" noProof="0" dirty="0">
                  <a:ln>
                    <a:noFill/>
                  </a:ln>
                  <a:solidFill>
                    <a:srgbClr val="000000"/>
                  </a:solidFill>
                  <a:effectLst/>
                  <a:uLnTx/>
                  <a:uFillTx/>
                  <a:latin typeface="+mn-lt"/>
                </a:rPr>
                <a:t> van der Berg</a:t>
              </a:r>
              <a:endParaRPr kumimoji="0" lang="en-US" altLang="en-US" sz="1600" b="0" i="0" u="none" strike="noStrike" kern="0" cap="none" spc="0" normalizeH="0" baseline="0" noProof="0" dirty="0">
                <a:ln>
                  <a:noFill/>
                </a:ln>
                <a:solidFill>
                  <a:srgbClr val="000000"/>
                </a:solidFill>
                <a:effectLst/>
                <a:uLnTx/>
                <a:uFillTx/>
                <a:latin typeface="+mn-lt"/>
              </a:endParaRPr>
            </a:p>
          </p:txBody>
        </p:sp>
        <p:sp>
          <p:nvSpPr>
            <p:cNvPr id="125" name="AutoShape 446"/>
            <p:cNvSpPr>
              <a:spLocks noChangeArrowheads="1"/>
            </p:cNvSpPr>
            <p:nvPr/>
          </p:nvSpPr>
          <p:spPr bwMode="auto">
            <a:xfrm>
              <a:off x="7638359" y="4764065"/>
              <a:ext cx="2416114" cy="730428"/>
            </a:xfrm>
            <a:prstGeom prst="roundRect">
              <a:avLst>
                <a:gd name="adj" fmla="val 16667"/>
              </a:avLst>
            </a:prstGeom>
            <a:solidFill>
              <a:schemeClr val="accent6"/>
            </a:solidFill>
            <a:ln w="9525">
              <a:solidFill>
                <a:srgbClr val="000000"/>
              </a:solidFill>
              <a:round/>
              <a:headEnd/>
              <a:tailEn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800" b="1" i="0" u="none" strike="noStrike" kern="0" cap="none" spc="0" normalizeH="0" baseline="0" noProof="0" dirty="0">
                  <a:ln>
                    <a:noFill/>
                  </a:ln>
                  <a:solidFill>
                    <a:srgbClr val="000000"/>
                  </a:solidFill>
                  <a:effectLst/>
                  <a:uLnTx/>
                  <a:uFillTx/>
                  <a:latin typeface="+mn-lt"/>
                </a:rPr>
                <a:t>Groundwater</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000000"/>
                  </a:solidFill>
                  <a:effectLst/>
                  <a:uLnTx/>
                  <a:uFillTx/>
                  <a:latin typeface="+mn-lt"/>
                </a:rPr>
                <a:t>(Delta-H) </a:t>
              </a:r>
              <a:r>
                <a:rPr kumimoji="0" lang="en-US" altLang="en-US" sz="1600" b="0" i="0" u="none" strike="noStrike" kern="0" cap="none" spc="0" normalizeH="0" baseline="0" noProof="0" dirty="0">
                  <a:ln>
                    <a:noFill/>
                  </a:ln>
                  <a:solidFill>
                    <a:srgbClr val="000000"/>
                  </a:solidFill>
                  <a:effectLst/>
                  <a:uLnTx/>
                  <a:uFillTx/>
                  <a:latin typeface="+mn-lt"/>
                </a:rPr>
                <a:t>Dr</a:t>
              </a:r>
              <a:r>
                <a:rPr kumimoji="0" lang="en-US" altLang="en-US" sz="1800" b="0" i="0" u="none" strike="noStrike" kern="0" cap="none" spc="0" normalizeH="0" baseline="0" noProof="0" dirty="0">
                  <a:ln>
                    <a:noFill/>
                  </a:ln>
                  <a:solidFill>
                    <a:srgbClr val="000000"/>
                  </a:solidFill>
                  <a:effectLst/>
                  <a:uLnTx/>
                  <a:uFillTx/>
                  <a:latin typeface="+mn-lt"/>
                </a:rPr>
                <a:t> </a:t>
              </a:r>
              <a:r>
                <a:rPr kumimoji="0" lang="en-US" altLang="en-US" sz="1600" b="0" i="0" u="none" strike="noStrike" kern="0" cap="none" spc="0" normalizeH="0" baseline="0" noProof="0" dirty="0">
                  <a:ln>
                    <a:noFill/>
                  </a:ln>
                  <a:solidFill>
                    <a:srgbClr val="000000"/>
                  </a:solidFill>
                  <a:effectLst/>
                  <a:uLnTx/>
                  <a:uFillTx/>
                  <a:latin typeface="+mn-lt"/>
                </a:rPr>
                <a:t>Helen Seyler</a:t>
              </a:r>
            </a:p>
          </p:txBody>
        </p:sp>
        <p:sp>
          <p:nvSpPr>
            <p:cNvPr id="126" name="AutoShape 446"/>
            <p:cNvSpPr>
              <a:spLocks noChangeArrowheads="1"/>
            </p:cNvSpPr>
            <p:nvPr/>
          </p:nvSpPr>
          <p:spPr bwMode="auto">
            <a:xfrm>
              <a:off x="7599897" y="1377927"/>
              <a:ext cx="2438366" cy="1108239"/>
            </a:xfrm>
            <a:prstGeom prst="roundRect">
              <a:avLst>
                <a:gd name="adj" fmla="val 16667"/>
              </a:avLst>
            </a:prstGeom>
            <a:solidFill>
              <a:schemeClr val="accent4">
                <a:lumMod val="40000"/>
                <a:lumOff val="60000"/>
              </a:schemeClr>
            </a:solidFill>
            <a:ln w="9525">
              <a:solidFill>
                <a:srgbClr val="000000"/>
              </a:solidFill>
              <a:round/>
              <a:headEnd/>
              <a:tailEn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800" b="1" i="0" u="none" strike="noStrike" kern="0" cap="none" spc="0" normalizeH="0" baseline="0" noProof="0" dirty="0">
                  <a:ln>
                    <a:noFill/>
                  </a:ln>
                  <a:solidFill>
                    <a:srgbClr val="000000"/>
                  </a:solidFill>
                  <a:effectLst/>
                  <a:uLnTx/>
                  <a:uFillTx/>
                  <a:latin typeface="+mn-lt"/>
                </a:rPr>
                <a:t>Freshwater Ecology</a:t>
              </a:r>
            </a:p>
            <a:p>
              <a:pPr marL="0" marR="0" lvl="0" indent="0" algn="ctr" defTabSz="914400" eaLnBrk="0" fontAlgn="base" latinLnBrk="0" hangingPunct="0">
                <a:lnSpc>
                  <a:spcPct val="100000"/>
                </a:lnSpc>
                <a:spcBef>
                  <a:spcPct val="0"/>
                </a:spcBef>
                <a:spcAft>
                  <a:spcPct val="0"/>
                </a:spcAft>
                <a:buClrTx/>
                <a:buSzTx/>
                <a:buFontTx/>
                <a:buNone/>
                <a:tabLst/>
                <a:defRPr/>
              </a:pPr>
              <a:r>
                <a:rPr lang="en-US" altLang="en-US" sz="1800" kern="0" dirty="0">
                  <a:solidFill>
                    <a:srgbClr val="000000"/>
                  </a:solidFill>
                  <a:latin typeface="+mn-lt"/>
                </a:rPr>
                <a:t>(Southern Waters)</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mn-lt"/>
                </a:rPr>
                <a:t>Dr Cate Brown and Dr Karl Reinecke</a:t>
              </a:r>
            </a:p>
          </p:txBody>
        </p:sp>
        <p:sp>
          <p:nvSpPr>
            <p:cNvPr id="127" name="AutoShape 446"/>
            <p:cNvSpPr>
              <a:spLocks noChangeArrowheads="1"/>
            </p:cNvSpPr>
            <p:nvPr/>
          </p:nvSpPr>
          <p:spPr bwMode="auto">
            <a:xfrm>
              <a:off x="7621577" y="3651868"/>
              <a:ext cx="2416686" cy="985702"/>
            </a:xfrm>
            <a:prstGeom prst="roundRect">
              <a:avLst>
                <a:gd name="adj" fmla="val 16667"/>
              </a:avLst>
            </a:prstGeom>
            <a:solidFill>
              <a:srgbClr val="FFFF00"/>
            </a:solidFill>
            <a:ln w="9525">
              <a:solidFill>
                <a:srgbClr val="000000"/>
              </a:solidFill>
              <a:round/>
              <a:headEnd/>
              <a:tailEn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914400">
                <a:lnSpc>
                  <a:spcPct val="90000"/>
                </a:lnSpc>
              </a:pPr>
              <a:r>
                <a:rPr lang="en-US" altLang="en-US" sz="1800" b="1" kern="0" dirty="0">
                  <a:solidFill>
                    <a:srgbClr val="000000"/>
                  </a:solidFill>
                  <a:latin typeface="+mn-lt"/>
                </a:rPr>
                <a:t>Social &amp; Economic</a:t>
              </a:r>
            </a:p>
            <a:p>
              <a:pPr algn="ctr" defTabSz="914400">
                <a:lnSpc>
                  <a:spcPct val="90000"/>
                </a:lnSpc>
              </a:pPr>
              <a:r>
                <a:rPr lang="en-US" altLang="en-US" sz="1800" kern="0" dirty="0">
                  <a:solidFill>
                    <a:srgbClr val="000000"/>
                  </a:solidFill>
                  <a:latin typeface="+mn-lt"/>
                </a:rPr>
                <a:t>(Anchor Environmental)</a:t>
              </a:r>
            </a:p>
            <a:p>
              <a:pPr algn="ctr" defTabSz="914400">
                <a:lnSpc>
                  <a:spcPct val="90000"/>
                </a:lnSpc>
              </a:pPr>
              <a:r>
                <a:rPr lang="en-US" altLang="en-US" sz="1600" kern="0" dirty="0">
                  <a:solidFill>
                    <a:srgbClr val="000000"/>
                  </a:solidFill>
                  <a:latin typeface="+mn-lt"/>
                </a:rPr>
                <a:t>Dr Jane Turpie</a:t>
              </a:r>
            </a:p>
          </p:txBody>
        </p:sp>
        <p:sp>
          <p:nvSpPr>
            <p:cNvPr id="128" name="AutoShape 446"/>
            <p:cNvSpPr>
              <a:spLocks noChangeArrowheads="1"/>
            </p:cNvSpPr>
            <p:nvPr/>
          </p:nvSpPr>
          <p:spPr bwMode="auto">
            <a:xfrm>
              <a:off x="1616534" y="3442693"/>
              <a:ext cx="2569203" cy="971339"/>
            </a:xfrm>
            <a:prstGeom prst="roundRect">
              <a:avLst>
                <a:gd name="adj" fmla="val 16667"/>
              </a:avLst>
            </a:prstGeom>
            <a:grpFill/>
            <a:ln w="9525">
              <a:solidFill>
                <a:srgbClr val="000000"/>
              </a:solidFill>
              <a:round/>
              <a:headEnd/>
              <a:tailEn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800" b="1" i="0" u="none" strike="noStrike" kern="0" cap="none" spc="0" normalizeH="0" baseline="0" noProof="0" dirty="0">
                  <a:ln>
                    <a:noFill/>
                  </a:ln>
                  <a:solidFill>
                    <a:srgbClr val="000000"/>
                  </a:solidFill>
                  <a:effectLst/>
                  <a:uLnTx/>
                  <a:uFillTx/>
                  <a:latin typeface="+mn-lt"/>
                </a:rPr>
                <a:t>Water Quality</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000000"/>
                  </a:solidFill>
                  <a:effectLst/>
                  <a:uLnTx/>
                  <a:uFillTx/>
                  <a:latin typeface="+mn-lt"/>
                </a:rPr>
                <a:t>(Aurecon)</a:t>
              </a:r>
            </a:p>
            <a:p>
              <a:pPr marL="0" marR="0" lvl="0" indent="0" algn="ctr" defTabSz="914400" eaLnBrk="0" fontAlgn="base" latinLnBrk="0" hangingPunct="0">
                <a:lnSpc>
                  <a:spcPct val="100000"/>
                </a:lnSpc>
                <a:spcBef>
                  <a:spcPct val="0"/>
                </a:spcBef>
                <a:spcAft>
                  <a:spcPct val="0"/>
                </a:spcAft>
                <a:buClrTx/>
                <a:buSzTx/>
                <a:buFontTx/>
                <a:buNone/>
                <a:tabLst/>
                <a:defRPr/>
              </a:pPr>
              <a:r>
                <a:rPr lang="en-US" altLang="en-US" sz="1600" kern="0" dirty="0">
                  <a:solidFill>
                    <a:srgbClr val="000000"/>
                  </a:solidFill>
                  <a:latin typeface="+mn-lt"/>
                </a:rPr>
                <a:t>Nico Rossouw</a:t>
              </a:r>
              <a:endParaRPr kumimoji="0" lang="en-US" altLang="en-US" sz="1600" b="0" i="0" u="none" strike="noStrike" kern="0" cap="none" spc="0" normalizeH="0" baseline="0" noProof="0" dirty="0">
                <a:ln>
                  <a:noFill/>
                </a:ln>
                <a:solidFill>
                  <a:srgbClr val="000000"/>
                </a:solidFill>
                <a:effectLst/>
                <a:uLnTx/>
                <a:uFillTx/>
                <a:latin typeface="+mn-lt"/>
              </a:endParaRPr>
            </a:p>
          </p:txBody>
        </p:sp>
        <p:sp>
          <p:nvSpPr>
            <p:cNvPr id="129" name="AutoShape 446"/>
            <p:cNvSpPr>
              <a:spLocks noChangeArrowheads="1"/>
            </p:cNvSpPr>
            <p:nvPr/>
          </p:nvSpPr>
          <p:spPr bwMode="auto">
            <a:xfrm>
              <a:off x="1616534" y="4526823"/>
              <a:ext cx="2569203" cy="1060060"/>
            </a:xfrm>
            <a:prstGeom prst="roundRect">
              <a:avLst>
                <a:gd name="adj" fmla="val 16667"/>
              </a:avLst>
            </a:prstGeom>
            <a:grpFill/>
            <a:ln w="9525">
              <a:solidFill>
                <a:srgbClr val="000000"/>
              </a:solidFill>
              <a:round/>
              <a:headEnd/>
              <a:tailEn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800" b="1" i="0" u="none" strike="noStrike" kern="0" cap="none" spc="0" normalizeH="0" baseline="0" noProof="0" dirty="0">
                  <a:ln>
                    <a:noFill/>
                  </a:ln>
                  <a:solidFill>
                    <a:srgbClr val="000000"/>
                  </a:solidFill>
                  <a:effectLst/>
                  <a:uLnTx/>
                  <a:uFillTx/>
                  <a:latin typeface="+mn-lt"/>
                </a:rPr>
                <a:t>Wetlands</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000000"/>
                  </a:solidFill>
                  <a:effectLst/>
                  <a:uLnTx/>
                  <a:uFillTx/>
                  <a:latin typeface="+mn-lt"/>
                </a:rPr>
                <a:t>(Aurecon)</a:t>
              </a:r>
            </a:p>
            <a:p>
              <a:pPr marL="0" marR="0" lvl="0" indent="0" algn="ctr" defTabSz="914400" eaLnBrk="0" fontAlgn="base" latinLnBrk="0" hangingPunct="0">
                <a:lnSpc>
                  <a:spcPct val="100000"/>
                </a:lnSpc>
                <a:spcBef>
                  <a:spcPct val="0"/>
                </a:spcBef>
                <a:spcAft>
                  <a:spcPct val="0"/>
                </a:spcAft>
                <a:buClrTx/>
                <a:buSzTx/>
                <a:buFontTx/>
                <a:buNone/>
                <a:tabLst/>
                <a:defRPr/>
              </a:pPr>
              <a:r>
                <a:rPr lang="en-US" altLang="en-US" sz="1800" kern="0" dirty="0">
                  <a:solidFill>
                    <a:srgbClr val="000000"/>
                  </a:solidFill>
                  <a:latin typeface="+mn-lt"/>
                </a:rPr>
                <a:t>Louise Lodenkemper</a:t>
              </a:r>
              <a:endParaRPr kumimoji="0" lang="en-US" altLang="en-US" sz="1800" b="0" i="0" u="none" strike="noStrike" kern="0" cap="none" spc="0" normalizeH="0" baseline="0" noProof="0" dirty="0">
                <a:ln>
                  <a:noFill/>
                </a:ln>
                <a:solidFill>
                  <a:srgbClr val="000000"/>
                </a:solidFill>
                <a:effectLst/>
                <a:uLnTx/>
                <a:uFillTx/>
                <a:latin typeface="+mn-lt"/>
              </a:endParaRPr>
            </a:p>
          </p:txBody>
        </p:sp>
        <p:sp>
          <p:nvSpPr>
            <p:cNvPr id="130" name="AutoShape 446"/>
            <p:cNvSpPr>
              <a:spLocks noChangeArrowheads="1"/>
            </p:cNvSpPr>
            <p:nvPr/>
          </p:nvSpPr>
          <p:spPr bwMode="auto">
            <a:xfrm>
              <a:off x="7599897" y="2605808"/>
              <a:ext cx="2449109" cy="919565"/>
            </a:xfrm>
            <a:prstGeom prst="roundRect">
              <a:avLst>
                <a:gd name="adj" fmla="val 16667"/>
              </a:avLst>
            </a:prstGeom>
            <a:solidFill>
              <a:srgbClr val="FFFF00"/>
            </a:solidFill>
            <a:ln w="9525">
              <a:solidFill>
                <a:srgbClr val="000000"/>
              </a:solidFill>
              <a:round/>
              <a:headEnd/>
              <a:tailEn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90000"/>
                </a:lnSpc>
                <a:spcBef>
                  <a:spcPct val="0"/>
                </a:spcBef>
                <a:spcAft>
                  <a:spcPct val="0"/>
                </a:spcAft>
                <a:buClrTx/>
                <a:buSzTx/>
                <a:buFontTx/>
                <a:buNone/>
                <a:tabLst/>
                <a:defRPr/>
              </a:pPr>
              <a:r>
                <a:rPr kumimoji="0" lang="en-US" altLang="en-US" sz="1800" b="1" i="0" u="none" strike="noStrike" kern="0" cap="none" spc="0" normalizeH="0" baseline="0" noProof="0" dirty="0">
                  <a:ln>
                    <a:noFill/>
                  </a:ln>
                  <a:solidFill>
                    <a:srgbClr val="000000"/>
                  </a:solidFill>
                  <a:effectLst/>
                  <a:uLnTx/>
                  <a:uFillTx/>
                  <a:latin typeface="+mn-lt"/>
                </a:rPr>
                <a:t>Estuaries</a:t>
              </a:r>
            </a:p>
            <a:p>
              <a:pPr marL="0" marR="0" lvl="0" indent="0" algn="ctr" defTabSz="914400" eaLnBrk="0" fontAlgn="base" latinLnBrk="0" hangingPunct="0">
                <a:lnSpc>
                  <a:spcPct val="9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000000"/>
                  </a:solidFill>
                  <a:effectLst/>
                  <a:uLnTx/>
                  <a:uFillTx/>
                  <a:latin typeface="+mn-lt"/>
                </a:rPr>
                <a:t>(Anchor Environmental)</a:t>
              </a:r>
            </a:p>
            <a:p>
              <a:pPr marL="0" marR="0" lvl="0" indent="0" algn="ctr" defTabSz="914400" eaLnBrk="0" fontAlgn="base" latinLnBrk="0" hangingPunct="0">
                <a:lnSpc>
                  <a:spcPct val="90000"/>
                </a:lnSpc>
                <a:spcBef>
                  <a:spcPct val="0"/>
                </a:spcBef>
                <a:spcAft>
                  <a:spcPct val="0"/>
                </a:spcAft>
                <a:buClrTx/>
                <a:buSzTx/>
                <a:buFontTx/>
                <a:buNone/>
                <a:tabLst/>
                <a:defRPr/>
              </a:pPr>
              <a:r>
                <a:rPr lang="en-US" altLang="en-US" sz="1600" kern="0" dirty="0">
                  <a:solidFill>
                    <a:srgbClr val="000000"/>
                  </a:solidFill>
                  <a:latin typeface="+mn-lt"/>
                </a:rPr>
                <a:t>Dr Barry Clark</a:t>
              </a:r>
              <a:endParaRPr kumimoji="0" lang="en-US" altLang="en-US" sz="1600" b="0" i="0" u="none" strike="noStrike" kern="0" cap="none" spc="0" normalizeH="0" baseline="0" noProof="0" dirty="0">
                <a:ln>
                  <a:noFill/>
                </a:ln>
                <a:solidFill>
                  <a:srgbClr val="000000"/>
                </a:solidFill>
                <a:effectLst/>
                <a:uLnTx/>
                <a:uFillTx/>
                <a:latin typeface="+mn-lt"/>
              </a:endParaRPr>
            </a:p>
          </p:txBody>
        </p:sp>
      </p:grpSp>
      <p:cxnSp>
        <p:nvCxnSpPr>
          <p:cNvPr id="131" name="Straight Connector 130"/>
          <p:cNvCxnSpPr/>
          <p:nvPr/>
        </p:nvCxnSpPr>
        <p:spPr>
          <a:xfrm>
            <a:off x="4651142" y="1799907"/>
            <a:ext cx="6367" cy="3766760"/>
          </a:xfrm>
          <a:prstGeom prst="line">
            <a:avLst/>
          </a:prstGeom>
        </p:spPr>
        <p:style>
          <a:lnRef idx="2">
            <a:schemeClr val="accent3"/>
          </a:lnRef>
          <a:fillRef idx="0">
            <a:schemeClr val="accent3"/>
          </a:fillRef>
          <a:effectRef idx="1">
            <a:schemeClr val="accent3"/>
          </a:effectRef>
          <a:fontRef idx="minor">
            <a:schemeClr val="tx1"/>
          </a:fontRef>
        </p:style>
      </p:cxnSp>
      <p:cxnSp>
        <p:nvCxnSpPr>
          <p:cNvPr id="132" name="Straight Connector 131"/>
          <p:cNvCxnSpPr/>
          <p:nvPr/>
        </p:nvCxnSpPr>
        <p:spPr>
          <a:xfrm flipV="1">
            <a:off x="2381988" y="1375807"/>
            <a:ext cx="598519" cy="2465"/>
          </a:xfrm>
          <a:prstGeom prst="line">
            <a:avLst/>
          </a:prstGeom>
        </p:spPr>
        <p:style>
          <a:lnRef idx="2">
            <a:schemeClr val="accent3"/>
          </a:lnRef>
          <a:fillRef idx="0">
            <a:schemeClr val="accent3"/>
          </a:fillRef>
          <a:effectRef idx="1">
            <a:schemeClr val="accent3"/>
          </a:effectRef>
          <a:fontRef idx="minor">
            <a:schemeClr val="tx1"/>
          </a:fontRef>
        </p:style>
      </p:cxnSp>
      <p:cxnSp>
        <p:nvCxnSpPr>
          <p:cNvPr id="133" name="Straight Connector 132"/>
          <p:cNvCxnSpPr/>
          <p:nvPr/>
        </p:nvCxnSpPr>
        <p:spPr>
          <a:xfrm>
            <a:off x="2870855" y="5566667"/>
            <a:ext cx="3626185"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34" name="Straight Connector 133"/>
          <p:cNvCxnSpPr/>
          <p:nvPr/>
        </p:nvCxnSpPr>
        <p:spPr>
          <a:xfrm flipV="1">
            <a:off x="4657509" y="2456353"/>
            <a:ext cx="1783972" cy="2464"/>
          </a:xfrm>
          <a:prstGeom prst="line">
            <a:avLst/>
          </a:prstGeom>
        </p:spPr>
        <p:style>
          <a:lnRef idx="2">
            <a:schemeClr val="accent3"/>
          </a:lnRef>
          <a:fillRef idx="0">
            <a:schemeClr val="accent3"/>
          </a:fillRef>
          <a:effectRef idx="1">
            <a:schemeClr val="accent3"/>
          </a:effectRef>
          <a:fontRef idx="minor">
            <a:schemeClr val="tx1"/>
          </a:fontRef>
        </p:style>
      </p:cxnSp>
      <p:cxnSp>
        <p:nvCxnSpPr>
          <p:cNvPr id="135" name="Straight Connector 134"/>
          <p:cNvCxnSpPr/>
          <p:nvPr/>
        </p:nvCxnSpPr>
        <p:spPr>
          <a:xfrm flipV="1">
            <a:off x="2865505" y="2865903"/>
            <a:ext cx="1785637" cy="23805"/>
          </a:xfrm>
          <a:prstGeom prst="line">
            <a:avLst/>
          </a:prstGeom>
        </p:spPr>
        <p:style>
          <a:lnRef idx="2">
            <a:schemeClr val="accent3"/>
          </a:lnRef>
          <a:fillRef idx="0">
            <a:schemeClr val="accent3"/>
          </a:fillRef>
          <a:effectRef idx="1">
            <a:schemeClr val="accent3"/>
          </a:effectRef>
          <a:fontRef idx="minor">
            <a:schemeClr val="tx1"/>
          </a:fontRef>
        </p:style>
      </p:cxnSp>
      <p:cxnSp>
        <p:nvCxnSpPr>
          <p:cNvPr id="136" name="Straight Connector 135"/>
          <p:cNvCxnSpPr/>
          <p:nvPr/>
        </p:nvCxnSpPr>
        <p:spPr>
          <a:xfrm>
            <a:off x="2896789" y="4724101"/>
            <a:ext cx="3600251" cy="0"/>
          </a:xfrm>
          <a:prstGeom prst="line">
            <a:avLst/>
          </a:prstGeom>
        </p:spPr>
        <p:style>
          <a:lnRef idx="2">
            <a:schemeClr val="accent3"/>
          </a:lnRef>
          <a:fillRef idx="0">
            <a:schemeClr val="accent3"/>
          </a:fillRef>
          <a:effectRef idx="1">
            <a:schemeClr val="accent3"/>
          </a:effectRef>
          <a:fontRef idx="minor">
            <a:schemeClr val="tx1"/>
          </a:fontRef>
        </p:style>
      </p:cxnSp>
      <p:sp>
        <p:nvSpPr>
          <p:cNvPr id="137" name="Oval 136"/>
          <p:cNvSpPr/>
          <p:nvPr/>
        </p:nvSpPr>
        <p:spPr>
          <a:xfrm>
            <a:off x="3300038" y="3143153"/>
            <a:ext cx="2702208" cy="1333713"/>
          </a:xfrm>
          <a:prstGeom prst="ellipse">
            <a:avLst/>
          </a:prstGeom>
          <a:solidFill>
            <a:schemeClr val="accent2">
              <a:lumMod val="40000"/>
              <a:lumOff val="60000"/>
            </a:schemeClr>
          </a:solidFill>
          <a:ln w="114300">
            <a:solidFill>
              <a:schemeClr val="tx1">
                <a:lumMod val="50000"/>
                <a:lumOff val="50000"/>
                <a:alpha val="25000"/>
              </a:schemeClr>
            </a:solidFill>
            <a:prstDash val="sysDash"/>
            <a:round/>
            <a:headEnd/>
            <a:tailEnd/>
          </a:ln>
          <a:effectLst>
            <a:outerShdw dist="35921" dir="2700000" algn="ctr" rotWithShape="0">
              <a:schemeClr val="bg2"/>
            </a:outerShdw>
          </a:effectLst>
          <a:scene3d>
            <a:camera prst="orthographicFront"/>
            <a:lightRig rig="threePt" dir="t"/>
          </a:scene3d>
          <a:sp3d>
            <a:bevelT/>
          </a:sp3d>
        </p:spPr>
        <p:txBody>
          <a:bodyPr anchor="ctr"/>
          <a:lstStyle/>
          <a:p>
            <a:pPr lvl="0" algn="ctr" defTabSz="914400">
              <a:lnSpc>
                <a:spcPct val="90000"/>
              </a:lnSpc>
              <a:defRPr/>
            </a:pPr>
            <a:r>
              <a:rPr lang="en-US" altLang="en-US" sz="1800" b="1" kern="0" dirty="0">
                <a:solidFill>
                  <a:srgbClr val="000000"/>
                </a:solidFill>
              </a:rPr>
              <a:t>Stakeholder Engagement</a:t>
            </a:r>
          </a:p>
          <a:p>
            <a:pPr lvl="0" algn="ctr" defTabSz="914400">
              <a:lnSpc>
                <a:spcPct val="90000"/>
              </a:lnSpc>
              <a:defRPr/>
            </a:pPr>
            <a:r>
              <a:rPr lang="en-US" altLang="en-US" sz="1600" kern="0" dirty="0">
                <a:solidFill>
                  <a:srgbClr val="000000"/>
                </a:solidFill>
              </a:rPr>
              <a:t>(Milkwood Communication)</a:t>
            </a:r>
          </a:p>
          <a:p>
            <a:pPr lvl="0" algn="ctr" defTabSz="914400">
              <a:lnSpc>
                <a:spcPct val="90000"/>
              </a:lnSpc>
              <a:defRPr/>
            </a:pPr>
            <a:r>
              <a:rPr lang="en-US" altLang="en-US" sz="1600" kern="0" dirty="0">
                <a:solidFill>
                  <a:srgbClr val="000000"/>
                </a:solidFill>
              </a:rPr>
              <a:t>Bea Whittaker</a:t>
            </a:r>
          </a:p>
        </p:txBody>
      </p:sp>
      <p:cxnSp>
        <p:nvCxnSpPr>
          <p:cNvPr id="138" name="Straight Connector 137"/>
          <p:cNvCxnSpPr/>
          <p:nvPr/>
        </p:nvCxnSpPr>
        <p:spPr>
          <a:xfrm>
            <a:off x="6293586" y="3301382"/>
            <a:ext cx="180670"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39" name="Straight Connector 138"/>
          <p:cNvCxnSpPr/>
          <p:nvPr/>
        </p:nvCxnSpPr>
        <p:spPr>
          <a:xfrm>
            <a:off x="4651716" y="2865903"/>
            <a:ext cx="1663356" cy="23805"/>
          </a:xfrm>
          <a:prstGeom prst="line">
            <a:avLst/>
          </a:prstGeom>
        </p:spPr>
        <p:style>
          <a:lnRef idx="2">
            <a:schemeClr val="accent3"/>
          </a:lnRef>
          <a:fillRef idx="0">
            <a:schemeClr val="accent3"/>
          </a:fillRef>
          <a:effectRef idx="1">
            <a:schemeClr val="accent3"/>
          </a:effectRef>
          <a:fontRef idx="minor">
            <a:schemeClr val="tx1"/>
          </a:fontRef>
        </p:style>
      </p:cxnSp>
      <p:cxnSp>
        <p:nvCxnSpPr>
          <p:cNvPr id="140" name="Straight Connector 139"/>
          <p:cNvCxnSpPr/>
          <p:nvPr/>
        </p:nvCxnSpPr>
        <p:spPr>
          <a:xfrm>
            <a:off x="6293586" y="2877313"/>
            <a:ext cx="0" cy="424069"/>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6667025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483" y="139103"/>
            <a:ext cx="7290458" cy="646429"/>
          </a:xfrm>
        </p:spPr>
        <p:txBody>
          <a:bodyPr/>
          <a:lstStyle/>
          <a:p>
            <a:pPr algn="l"/>
            <a:r>
              <a:rPr lang="en-US" sz="3200" b="1" dirty="0">
                <a:solidFill>
                  <a:schemeClr val="bg2">
                    <a:lumMod val="25000"/>
                  </a:schemeClr>
                </a:solidFill>
                <a:latin typeface="+mn-lt"/>
                <a:ea typeface="ＭＳ Ｐゴシック" pitchFamily="34" charset="-128"/>
                <a:cs typeface="+mn-cs"/>
              </a:rPr>
              <a:t>Integrated Units of Analysis</a:t>
            </a:r>
          </a:p>
        </p:txBody>
      </p:sp>
      <p:graphicFrame>
        <p:nvGraphicFramePr>
          <p:cNvPr id="3" name="Table 2"/>
          <p:cNvGraphicFramePr>
            <a:graphicFrameLocks noGrp="1"/>
          </p:cNvGraphicFramePr>
          <p:nvPr>
            <p:extLst/>
          </p:nvPr>
        </p:nvGraphicFramePr>
        <p:xfrm>
          <a:off x="1" y="785532"/>
          <a:ext cx="9143999" cy="6061720"/>
        </p:xfrm>
        <a:graphic>
          <a:graphicData uri="http://schemas.openxmlformats.org/drawingml/2006/table">
            <a:tbl>
              <a:tblPr>
                <a:tableStyleId>{5C22544A-7EE6-4342-B048-85BDC9FD1C3A}</a:tableStyleId>
              </a:tblPr>
              <a:tblGrid>
                <a:gridCol w="1941689">
                  <a:extLst>
                    <a:ext uri="{9D8B030D-6E8A-4147-A177-3AD203B41FA5}">
                      <a16:colId xmlns="" xmlns:a16="http://schemas.microsoft.com/office/drawing/2014/main" val="20000"/>
                    </a:ext>
                  </a:extLst>
                </a:gridCol>
                <a:gridCol w="637632">
                  <a:extLst>
                    <a:ext uri="{9D8B030D-6E8A-4147-A177-3AD203B41FA5}">
                      <a16:colId xmlns="" xmlns:a16="http://schemas.microsoft.com/office/drawing/2014/main" val="20001"/>
                    </a:ext>
                  </a:extLst>
                </a:gridCol>
                <a:gridCol w="3324767">
                  <a:extLst>
                    <a:ext uri="{9D8B030D-6E8A-4147-A177-3AD203B41FA5}">
                      <a16:colId xmlns="" xmlns:a16="http://schemas.microsoft.com/office/drawing/2014/main" val="20002"/>
                    </a:ext>
                  </a:extLst>
                </a:gridCol>
                <a:gridCol w="2530765">
                  <a:extLst>
                    <a:ext uri="{9D8B030D-6E8A-4147-A177-3AD203B41FA5}">
                      <a16:colId xmlns="" xmlns:a16="http://schemas.microsoft.com/office/drawing/2014/main" val="20003"/>
                    </a:ext>
                  </a:extLst>
                </a:gridCol>
                <a:gridCol w="709146">
                  <a:extLst>
                    <a:ext uri="{9D8B030D-6E8A-4147-A177-3AD203B41FA5}">
                      <a16:colId xmlns="" xmlns:a16="http://schemas.microsoft.com/office/drawing/2014/main" val="20004"/>
                    </a:ext>
                  </a:extLst>
                </a:gridCol>
              </a:tblGrid>
              <a:tr h="579082">
                <a:tc>
                  <a:txBody>
                    <a:bodyPr/>
                    <a:lstStyle/>
                    <a:p>
                      <a:pPr marL="0" marR="0" algn="l">
                        <a:lnSpc>
                          <a:spcPct val="115000"/>
                        </a:lnSpc>
                        <a:spcBef>
                          <a:spcPts val="0"/>
                        </a:spcBef>
                        <a:spcAft>
                          <a:spcPts val="500"/>
                        </a:spcAft>
                      </a:pPr>
                      <a:r>
                        <a:rPr lang="en-GB" sz="1600" b="1" dirty="0">
                          <a:solidFill>
                            <a:srgbClr val="0070C0"/>
                          </a:solidFill>
                          <a:effectLst/>
                          <a:latin typeface="Arial" panose="020B0604020202020204" pitchFamily="34" charset="0"/>
                          <a:cs typeface="Arial" panose="020B0604020202020204" pitchFamily="34" charset="0"/>
                        </a:rPr>
                        <a:t>Socio-economic Zone</a:t>
                      </a:r>
                      <a:endParaRPr lang="en-GB" sz="1600" b="1" dirty="0">
                        <a:solidFill>
                          <a:srgbClr val="0070C0"/>
                        </a:solidFill>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15000"/>
                        </a:lnSpc>
                        <a:spcBef>
                          <a:spcPts val="0"/>
                        </a:spcBef>
                        <a:spcAft>
                          <a:spcPts val="500"/>
                        </a:spcAft>
                      </a:pPr>
                      <a:r>
                        <a:rPr lang="en-GB" sz="1600" b="1" dirty="0">
                          <a:solidFill>
                            <a:srgbClr val="0070C0"/>
                          </a:solidFill>
                          <a:effectLst/>
                          <a:latin typeface="Arial" panose="020B0604020202020204" pitchFamily="34" charset="0"/>
                          <a:cs typeface="Arial" panose="020B0604020202020204" pitchFamily="34" charset="0"/>
                        </a:rPr>
                        <a:t>Zone Code</a:t>
                      </a:r>
                      <a:endParaRPr lang="en-GB" sz="1600" b="1" dirty="0">
                        <a:solidFill>
                          <a:srgbClr val="0070C0"/>
                        </a:solidFill>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9690" marR="0" algn="l">
                        <a:lnSpc>
                          <a:spcPct val="115000"/>
                        </a:lnSpc>
                        <a:spcBef>
                          <a:spcPts val="0"/>
                        </a:spcBef>
                        <a:spcAft>
                          <a:spcPts val="500"/>
                        </a:spcAft>
                      </a:pPr>
                      <a:r>
                        <a:rPr lang="en-GB" sz="1600" b="1" dirty="0">
                          <a:solidFill>
                            <a:srgbClr val="0070C0"/>
                          </a:solidFill>
                          <a:effectLst/>
                          <a:latin typeface="Arial" panose="020B0604020202020204" pitchFamily="34" charset="0"/>
                          <a:cs typeface="Arial" panose="020B0604020202020204" pitchFamily="34" charset="0"/>
                        </a:rPr>
                        <a:t> River Resource Unit</a:t>
                      </a:r>
                      <a:endParaRPr lang="en-GB" sz="1600" b="1" dirty="0">
                        <a:solidFill>
                          <a:srgbClr val="0070C0"/>
                        </a:solidFill>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23825" marR="0" algn="l">
                        <a:lnSpc>
                          <a:spcPct val="115000"/>
                        </a:lnSpc>
                        <a:spcBef>
                          <a:spcPts val="0"/>
                        </a:spcBef>
                        <a:spcAft>
                          <a:spcPts val="500"/>
                        </a:spcAft>
                      </a:pPr>
                      <a:r>
                        <a:rPr lang="en-GB" sz="1600" b="1" dirty="0">
                          <a:solidFill>
                            <a:srgbClr val="0070C0"/>
                          </a:solidFill>
                          <a:effectLst/>
                          <a:latin typeface="Arial" panose="020B0604020202020204" pitchFamily="34" charset="0"/>
                          <a:cs typeface="Arial" panose="020B0604020202020204" pitchFamily="34" charset="0"/>
                        </a:rPr>
                        <a:t>IUA Name</a:t>
                      </a:r>
                      <a:endParaRPr lang="en-GB" sz="1600" b="1" dirty="0">
                        <a:solidFill>
                          <a:srgbClr val="0070C0"/>
                        </a:solidFill>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15000"/>
                        </a:lnSpc>
                        <a:spcBef>
                          <a:spcPts val="0"/>
                        </a:spcBef>
                        <a:spcAft>
                          <a:spcPts val="500"/>
                        </a:spcAft>
                      </a:pPr>
                      <a:r>
                        <a:rPr lang="en-GB" sz="1600" b="1" dirty="0">
                          <a:solidFill>
                            <a:srgbClr val="0070C0"/>
                          </a:solidFill>
                          <a:effectLst/>
                          <a:latin typeface="Arial" panose="020B0604020202020204" pitchFamily="34" charset="0"/>
                          <a:cs typeface="Arial" panose="020B0604020202020204" pitchFamily="34" charset="0"/>
                        </a:rPr>
                        <a:t>IUA Code</a:t>
                      </a:r>
                      <a:endParaRPr lang="en-GB" sz="1600" b="1" dirty="0">
                        <a:solidFill>
                          <a:srgbClr val="0070C0"/>
                        </a:solidFill>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245062">
                <a:tc rowSpan="3">
                  <a:txBody>
                    <a:bodyPr/>
                    <a:lstStyle/>
                    <a:p>
                      <a:pPr marL="0" marR="0" algn="l">
                        <a:lnSpc>
                          <a:spcPct val="115000"/>
                        </a:lnSpc>
                        <a:spcBef>
                          <a:spcPts val="0"/>
                        </a:spcBef>
                        <a:spcAft>
                          <a:spcPts val="500"/>
                        </a:spcAft>
                      </a:pPr>
                      <a:r>
                        <a:rPr lang="en-GB" sz="1400" b="0" dirty="0">
                          <a:effectLst/>
                          <a:latin typeface="Arial" panose="020B0604020202020204" pitchFamily="34" charset="0"/>
                          <a:cs typeface="Arial" panose="020B0604020202020204" pitchFamily="34" charset="0"/>
                        </a:rPr>
                        <a:t>Upper and Middle </a:t>
                      </a:r>
                      <a:r>
                        <a:rPr lang="en-GB" sz="1400" b="0" dirty="0" err="1">
                          <a:effectLst/>
                          <a:latin typeface="Arial" panose="020B0604020202020204" pitchFamily="34" charset="0"/>
                          <a:cs typeface="Arial" panose="020B0604020202020204" pitchFamily="34" charset="0"/>
                        </a:rPr>
                        <a:t>Breede</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3">
                  <a:txBody>
                    <a:bodyPr/>
                    <a:lstStyle/>
                    <a:p>
                      <a:pPr marL="0" marR="0" algn="ctr">
                        <a:lnSpc>
                          <a:spcPct val="100000"/>
                        </a:lnSpc>
                        <a:spcBef>
                          <a:spcPts val="0"/>
                        </a:spcBef>
                        <a:spcAft>
                          <a:spcPts val="0"/>
                        </a:spcAft>
                      </a:pPr>
                      <a:r>
                        <a:rPr lang="en-GB" sz="1600" b="0" dirty="0">
                          <a:effectLst/>
                          <a:latin typeface="Arial" panose="020B0604020202020204" pitchFamily="34" charset="0"/>
                          <a:cs typeface="Arial" panose="020B0604020202020204" pitchFamily="34" charset="0"/>
                        </a:rPr>
                        <a:t>A</a:t>
                      </a:r>
                      <a:endParaRPr lang="en-GB" sz="1600" b="0" dirty="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GB" sz="1400" b="0" dirty="0">
                          <a:effectLst/>
                          <a:latin typeface="Arial" panose="020B0604020202020204" pitchFamily="34" charset="0"/>
                          <a:cs typeface="Arial" panose="020B0604020202020204" pitchFamily="34" charset="0"/>
                        </a:rPr>
                        <a:t>Upper </a:t>
                      </a:r>
                      <a:r>
                        <a:rPr lang="en-GB" sz="1400" b="0" dirty="0" err="1">
                          <a:effectLst/>
                          <a:latin typeface="Arial" panose="020B0604020202020204" pitchFamily="34" charset="0"/>
                          <a:cs typeface="Arial" panose="020B0604020202020204" pitchFamily="34" charset="0"/>
                        </a:rPr>
                        <a:t>Breede</a:t>
                      </a:r>
                      <a:r>
                        <a:rPr lang="en-GB" sz="1400" b="0" dirty="0">
                          <a:effectLst/>
                          <a:latin typeface="Arial" panose="020B0604020202020204" pitchFamily="34" charset="0"/>
                          <a:cs typeface="Arial" panose="020B0604020202020204" pitchFamily="34" charset="0"/>
                        </a:rPr>
                        <a:t> Tributaries</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GB" sz="1400" b="0">
                          <a:effectLst/>
                          <a:latin typeface="Arial" panose="020B0604020202020204" pitchFamily="34" charset="0"/>
                          <a:cs typeface="Arial" panose="020B0604020202020204" pitchFamily="34" charset="0"/>
                        </a:rPr>
                        <a:t>Upper Breede Tributaries</a:t>
                      </a:r>
                      <a:endParaRPr lang="en-GB" sz="1400" b="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GB" sz="1400" b="0">
                          <a:effectLst/>
                          <a:latin typeface="Arial" panose="020B0604020202020204" pitchFamily="34" charset="0"/>
                          <a:cs typeface="Arial" panose="020B0604020202020204" pitchFamily="34" charset="0"/>
                        </a:rPr>
                        <a:t>A1</a:t>
                      </a:r>
                      <a:endParaRPr lang="en-GB" sz="1400" b="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245062">
                <a:tc vMerge="1">
                  <a:txBody>
                    <a:bodyPr/>
                    <a:lstStyle/>
                    <a:p>
                      <a:endParaRPr lang="en-GB"/>
                    </a:p>
                  </a:txBody>
                  <a:tcPr/>
                </a:tc>
                <a:tc vMerge="1">
                  <a:txBody>
                    <a:bodyPr/>
                    <a:lstStyle/>
                    <a:p>
                      <a:endParaRPr lang="en-GB"/>
                    </a:p>
                  </a:txBody>
                  <a:tcPr/>
                </a:tc>
                <a:tc>
                  <a:txBody>
                    <a:bodyPr/>
                    <a:lstStyle/>
                    <a:p>
                      <a:pPr marL="0" marR="0" algn="l">
                        <a:lnSpc>
                          <a:spcPct val="100000"/>
                        </a:lnSpc>
                        <a:spcBef>
                          <a:spcPts val="0"/>
                        </a:spcBef>
                        <a:spcAft>
                          <a:spcPts val="0"/>
                        </a:spcAft>
                      </a:pPr>
                      <a:r>
                        <a:rPr lang="en-GB" sz="1400" b="0" dirty="0" err="1">
                          <a:effectLst/>
                          <a:latin typeface="Arial" panose="020B0604020202020204" pitchFamily="34" charset="0"/>
                          <a:cs typeface="Arial" panose="020B0604020202020204" pitchFamily="34" charset="0"/>
                        </a:rPr>
                        <a:t>Breede</a:t>
                      </a:r>
                      <a:r>
                        <a:rPr lang="en-GB" sz="1400" b="0" dirty="0">
                          <a:effectLst/>
                          <a:latin typeface="Arial" panose="020B0604020202020204" pitchFamily="34" charset="0"/>
                          <a:cs typeface="Arial" panose="020B0604020202020204" pitchFamily="34" charset="0"/>
                        </a:rPr>
                        <a:t> Working</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GB" sz="1400" b="0" dirty="0" err="1">
                          <a:effectLst/>
                          <a:latin typeface="Arial" panose="020B0604020202020204" pitchFamily="34" charset="0"/>
                          <a:cs typeface="Arial" panose="020B0604020202020204" pitchFamily="34" charset="0"/>
                        </a:rPr>
                        <a:t>Breede</a:t>
                      </a:r>
                      <a:r>
                        <a:rPr lang="en-GB" sz="1400" b="0" dirty="0">
                          <a:effectLst/>
                          <a:latin typeface="Arial" panose="020B0604020202020204" pitchFamily="34" charset="0"/>
                          <a:cs typeface="Arial" panose="020B0604020202020204" pitchFamily="34" charset="0"/>
                        </a:rPr>
                        <a:t> Working Tributaries</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GB" sz="1400" b="0">
                          <a:effectLst/>
                          <a:latin typeface="Arial" panose="020B0604020202020204" pitchFamily="34" charset="0"/>
                          <a:cs typeface="Arial" panose="020B0604020202020204" pitchFamily="34" charset="0"/>
                        </a:rPr>
                        <a:t>A2</a:t>
                      </a:r>
                      <a:endParaRPr lang="en-GB" sz="1400" b="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245062">
                <a:tc vMerge="1">
                  <a:txBody>
                    <a:bodyPr/>
                    <a:lstStyle/>
                    <a:p>
                      <a:endParaRPr lang="en-GB"/>
                    </a:p>
                  </a:txBody>
                  <a:tcPr/>
                </a:tc>
                <a:tc vMerge="1">
                  <a:txBody>
                    <a:bodyPr/>
                    <a:lstStyle/>
                    <a:p>
                      <a:endParaRPr lang="en-GB"/>
                    </a:p>
                  </a:txBody>
                  <a:tcPr/>
                </a:tc>
                <a:tc>
                  <a:txBody>
                    <a:bodyPr/>
                    <a:lstStyle/>
                    <a:p>
                      <a:pPr marL="0" marR="0" algn="l">
                        <a:lnSpc>
                          <a:spcPct val="100000"/>
                        </a:lnSpc>
                        <a:spcBef>
                          <a:spcPts val="0"/>
                        </a:spcBef>
                        <a:spcAft>
                          <a:spcPts val="0"/>
                        </a:spcAft>
                      </a:pPr>
                      <a:r>
                        <a:rPr lang="en-GB" sz="1400" b="0" dirty="0">
                          <a:effectLst/>
                          <a:latin typeface="Arial" panose="020B0604020202020204" pitchFamily="34" charset="0"/>
                          <a:cs typeface="Arial" panose="020B0604020202020204" pitchFamily="34" charset="0"/>
                        </a:rPr>
                        <a:t>Middle </a:t>
                      </a:r>
                      <a:r>
                        <a:rPr lang="en-GB" sz="1400" b="0" dirty="0" err="1">
                          <a:effectLst/>
                          <a:latin typeface="Arial" panose="020B0604020202020204" pitchFamily="34" charset="0"/>
                          <a:cs typeface="Arial" panose="020B0604020202020204" pitchFamily="34" charset="0"/>
                        </a:rPr>
                        <a:t>Breede</a:t>
                      </a:r>
                      <a:r>
                        <a:rPr lang="en-GB" sz="1400" b="0" dirty="0">
                          <a:effectLst/>
                          <a:latin typeface="Arial" panose="020B0604020202020204" pitchFamily="34" charset="0"/>
                          <a:cs typeface="Arial" panose="020B0604020202020204" pitchFamily="34" charset="0"/>
                        </a:rPr>
                        <a:t> </a:t>
                      </a:r>
                      <a:r>
                        <a:rPr lang="en-GB" sz="1400" b="0" dirty="0" err="1">
                          <a:effectLst/>
                          <a:latin typeface="Arial" panose="020B0604020202020204" pitchFamily="34" charset="0"/>
                          <a:cs typeface="Arial" panose="020B0604020202020204" pitchFamily="34" charset="0"/>
                        </a:rPr>
                        <a:t>Renosterveld</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GB" sz="1400" b="0">
                          <a:effectLst/>
                          <a:latin typeface="Arial" panose="020B0604020202020204" pitchFamily="34" charset="0"/>
                          <a:cs typeface="Arial" panose="020B0604020202020204" pitchFamily="34" charset="0"/>
                        </a:rPr>
                        <a:t>Middle Breede Renosterveld</a:t>
                      </a:r>
                      <a:endParaRPr lang="en-GB" sz="1400" b="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GB" sz="1400" b="0">
                          <a:effectLst/>
                          <a:latin typeface="Arial" panose="020B0604020202020204" pitchFamily="34" charset="0"/>
                          <a:cs typeface="Arial" panose="020B0604020202020204" pitchFamily="34" charset="0"/>
                        </a:rPr>
                        <a:t>A3</a:t>
                      </a:r>
                      <a:endParaRPr lang="en-GB" sz="1400" b="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294788">
                <a:tc rowSpan="2">
                  <a:txBody>
                    <a:bodyPr/>
                    <a:lstStyle/>
                    <a:p>
                      <a:pPr marL="0" marR="0" algn="l">
                        <a:lnSpc>
                          <a:spcPct val="115000"/>
                        </a:lnSpc>
                        <a:spcBef>
                          <a:spcPts val="0"/>
                        </a:spcBef>
                        <a:spcAft>
                          <a:spcPts val="500"/>
                        </a:spcAft>
                      </a:pPr>
                      <a:r>
                        <a:rPr lang="en-GB" sz="1400" b="0" dirty="0">
                          <a:effectLst/>
                          <a:latin typeface="Arial" panose="020B0604020202020204" pitchFamily="34" charset="0"/>
                          <a:cs typeface="Arial" panose="020B0604020202020204" pitchFamily="34" charset="0"/>
                        </a:rPr>
                        <a:t>Upper </a:t>
                      </a:r>
                      <a:r>
                        <a:rPr lang="en-GB" sz="1400" b="0" dirty="0" err="1">
                          <a:effectLst/>
                          <a:latin typeface="Arial" panose="020B0604020202020204" pitchFamily="34" charset="0"/>
                          <a:cs typeface="Arial" panose="020B0604020202020204" pitchFamily="34" charset="0"/>
                        </a:rPr>
                        <a:t>Riversonderend</a:t>
                      </a:r>
                      <a:r>
                        <a:rPr lang="en-GB" sz="1400" b="0" dirty="0">
                          <a:effectLst/>
                          <a:latin typeface="Arial" panose="020B0604020202020204" pitchFamily="34" charset="0"/>
                          <a:cs typeface="Arial" panose="020B0604020202020204" pitchFamily="34" charset="0"/>
                        </a:rPr>
                        <a:t> and </a:t>
                      </a:r>
                      <a:r>
                        <a:rPr lang="en-GB" sz="1400" b="0" dirty="0" err="1">
                          <a:effectLst/>
                          <a:latin typeface="Arial" panose="020B0604020202020204" pitchFamily="34" charset="0"/>
                          <a:cs typeface="Arial" panose="020B0604020202020204" pitchFamily="34" charset="0"/>
                        </a:rPr>
                        <a:t>Palmiet</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marL="0" marR="0" algn="ctr">
                        <a:lnSpc>
                          <a:spcPct val="100000"/>
                        </a:lnSpc>
                        <a:spcBef>
                          <a:spcPts val="0"/>
                        </a:spcBef>
                        <a:spcAft>
                          <a:spcPts val="0"/>
                        </a:spcAft>
                      </a:pPr>
                      <a:r>
                        <a:rPr lang="en-GB" sz="1600" b="0" dirty="0">
                          <a:effectLst/>
                          <a:latin typeface="Arial" panose="020B0604020202020204" pitchFamily="34" charset="0"/>
                          <a:cs typeface="Arial" panose="020B0604020202020204" pitchFamily="34" charset="0"/>
                        </a:rPr>
                        <a:t>B</a:t>
                      </a:r>
                      <a:endParaRPr lang="en-GB" sz="1600" b="0" dirty="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GB" sz="1400" b="0" dirty="0" err="1">
                          <a:effectLst/>
                          <a:latin typeface="Arial" panose="020B0604020202020204" pitchFamily="34" charset="0"/>
                          <a:cs typeface="Arial" panose="020B0604020202020204" pitchFamily="34" charset="0"/>
                        </a:rPr>
                        <a:t>Riviersonderend</a:t>
                      </a:r>
                      <a:r>
                        <a:rPr lang="en-GB" sz="1400" b="0" dirty="0">
                          <a:effectLst/>
                          <a:latin typeface="Arial" panose="020B0604020202020204" pitchFamily="34" charset="0"/>
                          <a:cs typeface="Arial" panose="020B0604020202020204" pitchFamily="34" charset="0"/>
                        </a:rPr>
                        <a:t> Upper</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GB" sz="1400" b="0">
                          <a:effectLst/>
                          <a:latin typeface="Arial" panose="020B0604020202020204" pitchFamily="34" charset="0"/>
                          <a:cs typeface="Arial" panose="020B0604020202020204" pitchFamily="34" charset="0"/>
                        </a:rPr>
                        <a:t>Riviersonderend Theewaters</a:t>
                      </a:r>
                      <a:endParaRPr lang="en-GB" sz="1400" b="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GB" sz="1400" b="0">
                          <a:effectLst/>
                          <a:latin typeface="Arial" panose="020B0604020202020204" pitchFamily="34" charset="0"/>
                          <a:cs typeface="Arial" panose="020B0604020202020204" pitchFamily="34" charset="0"/>
                        </a:rPr>
                        <a:t>B4</a:t>
                      </a:r>
                      <a:endParaRPr lang="en-GB" sz="1400" b="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281066">
                <a:tc vMerge="1">
                  <a:txBody>
                    <a:bodyPr/>
                    <a:lstStyle/>
                    <a:p>
                      <a:endParaRPr lang="en-GB"/>
                    </a:p>
                  </a:txBody>
                  <a:tcPr/>
                </a:tc>
                <a:tc vMerge="1">
                  <a:txBody>
                    <a:bodyPr/>
                    <a:lstStyle/>
                    <a:p>
                      <a:endParaRPr lang="en-GB"/>
                    </a:p>
                  </a:txBody>
                  <a:tcPr/>
                </a:tc>
                <a:tc>
                  <a:txBody>
                    <a:bodyPr/>
                    <a:lstStyle/>
                    <a:p>
                      <a:pPr marL="0" marR="0" algn="l">
                        <a:lnSpc>
                          <a:spcPct val="100000"/>
                        </a:lnSpc>
                        <a:spcBef>
                          <a:spcPts val="0"/>
                        </a:spcBef>
                        <a:spcAft>
                          <a:spcPts val="0"/>
                        </a:spcAft>
                      </a:pPr>
                      <a:r>
                        <a:rPr lang="en-US" sz="1400" b="0" dirty="0">
                          <a:effectLst/>
                          <a:latin typeface="Arial" panose="020B0604020202020204" pitchFamily="34" charset="0"/>
                          <a:cs typeface="Arial" panose="020B0604020202020204" pitchFamily="34" charset="0"/>
                        </a:rPr>
                        <a:t>Overberg West (part 1 of 3)</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GB" sz="1400" b="0">
                          <a:effectLst/>
                          <a:latin typeface="Arial" panose="020B0604020202020204" pitchFamily="34" charset="0"/>
                          <a:cs typeface="Arial" panose="020B0604020202020204" pitchFamily="34" charset="0"/>
                        </a:rPr>
                        <a:t>Overberg West</a:t>
                      </a:r>
                      <a:endParaRPr lang="en-GB" sz="1400" b="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GB" sz="1400" b="0">
                          <a:effectLst/>
                          <a:latin typeface="Arial" panose="020B0604020202020204" pitchFamily="34" charset="0"/>
                          <a:cs typeface="Arial" panose="020B0604020202020204" pitchFamily="34" charset="0"/>
                        </a:rPr>
                        <a:t>B5</a:t>
                      </a:r>
                      <a:endParaRPr lang="en-GB" sz="1400" b="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276089">
                <a:tc rowSpan="2">
                  <a:txBody>
                    <a:bodyPr/>
                    <a:lstStyle/>
                    <a:p>
                      <a:pPr marL="0" marR="0" algn="l">
                        <a:lnSpc>
                          <a:spcPct val="115000"/>
                        </a:lnSpc>
                        <a:spcBef>
                          <a:spcPts val="0"/>
                        </a:spcBef>
                        <a:spcAft>
                          <a:spcPts val="500"/>
                        </a:spcAft>
                      </a:pPr>
                      <a:r>
                        <a:rPr lang="en-GB" sz="1400" b="0" dirty="0">
                          <a:effectLst/>
                          <a:latin typeface="Arial" panose="020B0604020202020204" pitchFamily="34" charset="0"/>
                          <a:ea typeface="Times New Roman" panose="02020603050405020304" pitchFamily="18" charset="0"/>
                          <a:cs typeface="Arial" panose="020B0604020202020204" pitchFamily="34" charset="0"/>
                        </a:rPr>
                        <a:t>Great Karoo</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marL="0" marR="0" algn="ctr">
                        <a:lnSpc>
                          <a:spcPct val="100000"/>
                        </a:lnSpc>
                        <a:spcBef>
                          <a:spcPts val="0"/>
                        </a:spcBef>
                        <a:spcAft>
                          <a:spcPts val="0"/>
                        </a:spcAft>
                      </a:pPr>
                      <a:r>
                        <a:rPr lang="en-GB" sz="1600" b="0" dirty="0">
                          <a:effectLst/>
                          <a:latin typeface="Arial" panose="020B0604020202020204" pitchFamily="34" charset="0"/>
                          <a:ea typeface="Times New Roman" panose="02020603050405020304" pitchFamily="18" charset="0"/>
                          <a:cs typeface="Arial" panose="020B0604020202020204" pitchFamily="34" charset="0"/>
                        </a:rPr>
                        <a:t>C</a:t>
                      </a:r>
                      <a:endParaRPr lang="en-GB" sz="160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1400" b="0" dirty="0">
                          <a:effectLst/>
                          <a:latin typeface="Arial" panose="020B0604020202020204" pitchFamily="34" charset="0"/>
                          <a:ea typeface="Times New Roman" panose="02020603050405020304" pitchFamily="18" charset="0"/>
                          <a:cs typeface="Arial" panose="020B0604020202020204" pitchFamily="34" charset="0"/>
                        </a:rPr>
                        <a:t>Groot/</a:t>
                      </a:r>
                      <a:r>
                        <a:rPr lang="en-US" sz="1400" b="0" dirty="0" err="1">
                          <a:effectLst/>
                          <a:latin typeface="Arial" panose="020B0604020202020204" pitchFamily="34" charset="0"/>
                          <a:ea typeface="Times New Roman" panose="02020603050405020304" pitchFamily="18" charset="0"/>
                          <a:cs typeface="Arial" panose="020B0604020202020204" pitchFamily="34" charset="0"/>
                        </a:rPr>
                        <a:t>Touws</a:t>
                      </a:r>
                      <a:r>
                        <a:rPr lang="en-US" sz="1400" b="0" dirty="0">
                          <a:effectLst/>
                          <a:latin typeface="Arial" panose="020B0604020202020204" pitchFamily="34" charset="0"/>
                          <a:ea typeface="Times New Roman" panose="02020603050405020304" pitchFamily="18" charset="0"/>
                          <a:cs typeface="Arial" panose="020B0604020202020204" pitchFamily="34" charset="0"/>
                        </a:rPr>
                        <a:t> (part 1 of 2)</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lgn="l">
                        <a:lnSpc>
                          <a:spcPct val="100000"/>
                        </a:lnSpc>
                        <a:spcBef>
                          <a:spcPts val="0"/>
                        </a:spcBef>
                        <a:spcAft>
                          <a:spcPts val="0"/>
                        </a:spcAft>
                      </a:pPr>
                      <a:r>
                        <a:rPr lang="en-GB" sz="1400" b="0" dirty="0" err="1">
                          <a:effectLst/>
                          <a:latin typeface="Arial" panose="020B0604020202020204" pitchFamily="34" charset="0"/>
                          <a:ea typeface="Times New Roman" panose="02020603050405020304" pitchFamily="18" charset="0"/>
                          <a:cs typeface="Arial" panose="020B0604020202020204" pitchFamily="34" charset="0"/>
                        </a:rPr>
                        <a:t>Gamka-Buffels</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lgn="ctr">
                        <a:lnSpc>
                          <a:spcPct val="100000"/>
                        </a:lnSpc>
                        <a:spcBef>
                          <a:spcPts val="0"/>
                        </a:spcBef>
                        <a:spcAft>
                          <a:spcPts val="0"/>
                        </a:spcAft>
                      </a:pPr>
                      <a:r>
                        <a:rPr lang="en-GB" sz="1400" b="0">
                          <a:effectLst/>
                          <a:latin typeface="Arial" panose="020B0604020202020204" pitchFamily="34" charset="0"/>
                          <a:ea typeface="Times New Roman" panose="02020603050405020304" pitchFamily="18" charset="0"/>
                          <a:cs typeface="Arial" panose="020B0604020202020204" pitchFamily="34" charset="0"/>
                        </a:rPr>
                        <a:t>C6</a:t>
                      </a:r>
                      <a:endParaRPr lang="en-GB" sz="1400" b="0">
                        <a:effectLst/>
                        <a:latin typeface="Arial" panose="020B0604020202020204" pitchFamily="34" charset="0"/>
                        <a:ea typeface="Arial" panose="020B0604020202020204" pitchFamily="34" charset="0"/>
                        <a:cs typeface="Arial" panose="020B0604020202020204"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r h="276089">
                <a:tc v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1400" b="0" dirty="0" err="1">
                          <a:effectLst/>
                          <a:latin typeface="Arial" panose="020B0604020202020204" pitchFamily="34" charset="0"/>
                          <a:ea typeface="Times New Roman" panose="02020603050405020304" pitchFamily="18" charset="0"/>
                          <a:cs typeface="Arial" panose="020B0604020202020204" pitchFamily="34" charset="0"/>
                        </a:rPr>
                        <a:t>Gamka</a:t>
                      </a:r>
                      <a:r>
                        <a:rPr lang="en-US" sz="1400" b="0" dirty="0">
                          <a:effectLst/>
                          <a:latin typeface="Arial" panose="020B0604020202020204" pitchFamily="34" charset="0"/>
                          <a:ea typeface="Times New Roman" panose="02020603050405020304" pitchFamily="18" charset="0"/>
                          <a:cs typeface="Arial" panose="020B0604020202020204" pitchFamily="34" charset="0"/>
                        </a:rPr>
                        <a:t> (part 1 of 2)</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7"/>
                  </a:ext>
                </a:extLst>
              </a:tr>
              <a:tr h="276089">
                <a:tc rowSpan="2">
                  <a:txBody>
                    <a:bodyPr/>
                    <a:lstStyle/>
                    <a:p>
                      <a:pPr marL="0" marR="0" algn="l">
                        <a:lnSpc>
                          <a:spcPct val="115000"/>
                        </a:lnSpc>
                        <a:spcBef>
                          <a:spcPts val="0"/>
                        </a:spcBef>
                        <a:spcAft>
                          <a:spcPts val="500"/>
                        </a:spcAft>
                      </a:pPr>
                      <a:r>
                        <a:rPr lang="en-GB" sz="1400" b="0" dirty="0">
                          <a:effectLst/>
                          <a:latin typeface="Arial" panose="020B0604020202020204" pitchFamily="34" charset="0"/>
                          <a:ea typeface="Times New Roman" panose="02020603050405020304" pitchFamily="18" charset="0"/>
                          <a:cs typeface="Arial" panose="020B0604020202020204" pitchFamily="34" charset="0"/>
                        </a:rPr>
                        <a:t>Little Karoo West</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marL="0" marR="0" algn="ctr">
                        <a:lnSpc>
                          <a:spcPct val="100000"/>
                        </a:lnSpc>
                        <a:spcBef>
                          <a:spcPts val="0"/>
                        </a:spcBef>
                        <a:spcAft>
                          <a:spcPts val="0"/>
                        </a:spcAft>
                      </a:pPr>
                      <a:r>
                        <a:rPr lang="en-GB" sz="1600" b="0" dirty="0">
                          <a:effectLst/>
                          <a:latin typeface="Arial" panose="020B0604020202020204" pitchFamily="34" charset="0"/>
                          <a:ea typeface="Times New Roman" panose="02020603050405020304" pitchFamily="18" charset="0"/>
                          <a:cs typeface="Arial" panose="020B0604020202020204" pitchFamily="34" charset="0"/>
                        </a:rPr>
                        <a:t>D</a:t>
                      </a:r>
                      <a:endParaRPr lang="en-GB" sz="160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1400" b="0" dirty="0">
                          <a:effectLst/>
                          <a:latin typeface="Arial" panose="020B0604020202020204" pitchFamily="34" charset="0"/>
                          <a:ea typeface="Times New Roman" panose="02020603050405020304" pitchFamily="18" charset="0"/>
                          <a:cs typeface="Arial" panose="020B0604020202020204" pitchFamily="34" charset="0"/>
                        </a:rPr>
                        <a:t>Lower </a:t>
                      </a:r>
                      <a:r>
                        <a:rPr lang="en-US" sz="1400" b="0" dirty="0" err="1">
                          <a:effectLst/>
                          <a:latin typeface="Arial" panose="020B0604020202020204" pitchFamily="34" charset="0"/>
                          <a:ea typeface="Times New Roman" panose="02020603050405020304" pitchFamily="18" charset="0"/>
                          <a:cs typeface="Arial" panose="020B0604020202020204" pitchFamily="34" charset="0"/>
                        </a:rPr>
                        <a:t>Gouritz</a:t>
                      </a:r>
                      <a:r>
                        <a:rPr lang="en-US" sz="1400" b="0" dirty="0">
                          <a:effectLst/>
                          <a:latin typeface="Arial" panose="020B0604020202020204" pitchFamily="34" charset="0"/>
                          <a:ea typeface="Times New Roman" panose="02020603050405020304" pitchFamily="18" charset="0"/>
                          <a:cs typeface="Arial" panose="020B0604020202020204" pitchFamily="34" charset="0"/>
                        </a:rPr>
                        <a:t> (part 1 of 2)</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lgn="l">
                        <a:lnSpc>
                          <a:spcPct val="100000"/>
                        </a:lnSpc>
                        <a:spcBef>
                          <a:spcPts val="0"/>
                        </a:spcBef>
                        <a:spcAft>
                          <a:spcPts val="0"/>
                        </a:spcAft>
                      </a:pPr>
                      <a:r>
                        <a:rPr lang="en-GB" sz="1400" b="0" dirty="0" err="1">
                          <a:effectLst/>
                          <a:latin typeface="Arial" panose="020B0604020202020204" pitchFamily="34" charset="0"/>
                          <a:ea typeface="Times New Roman" panose="02020603050405020304" pitchFamily="18" charset="0"/>
                          <a:cs typeface="Arial" panose="020B0604020202020204" pitchFamily="34" charset="0"/>
                        </a:rPr>
                        <a:t>Gouritz-Olifants</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lgn="ctr">
                        <a:lnSpc>
                          <a:spcPct val="100000"/>
                        </a:lnSpc>
                        <a:spcBef>
                          <a:spcPts val="0"/>
                        </a:spcBef>
                        <a:spcAft>
                          <a:spcPts val="0"/>
                        </a:spcAft>
                      </a:pPr>
                      <a:r>
                        <a:rPr lang="en-GB" sz="1400" b="0" dirty="0">
                          <a:effectLst/>
                          <a:latin typeface="Arial" panose="020B0604020202020204" pitchFamily="34" charset="0"/>
                          <a:ea typeface="Times New Roman" panose="02020603050405020304" pitchFamily="18" charset="0"/>
                          <a:cs typeface="Arial" panose="020B0604020202020204" pitchFamily="34" charset="0"/>
                        </a:rPr>
                        <a:t>D7</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8"/>
                  </a:ext>
                </a:extLst>
              </a:tr>
              <a:tr h="276089">
                <a:tc v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GB" sz="1400" b="0" dirty="0" err="1">
                          <a:effectLst/>
                          <a:latin typeface="Arial" panose="020B0604020202020204" pitchFamily="34" charset="0"/>
                          <a:ea typeface="Times New Roman" panose="02020603050405020304" pitchFamily="18" charset="0"/>
                          <a:cs typeface="Arial" panose="020B0604020202020204" pitchFamily="34" charset="0"/>
                        </a:rPr>
                        <a:t>Olifants</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9"/>
                  </a:ext>
                </a:extLst>
              </a:tr>
              <a:tr h="286872">
                <a:tc>
                  <a:txBody>
                    <a:bodyPr/>
                    <a:lstStyle/>
                    <a:p>
                      <a:pPr marL="0" marR="0" algn="l">
                        <a:lnSpc>
                          <a:spcPct val="115000"/>
                        </a:lnSpc>
                        <a:spcBef>
                          <a:spcPts val="0"/>
                        </a:spcBef>
                        <a:spcAft>
                          <a:spcPts val="500"/>
                        </a:spcAft>
                      </a:pPr>
                      <a:r>
                        <a:rPr lang="en-GB" sz="1400" b="0" dirty="0">
                          <a:effectLst/>
                          <a:latin typeface="Arial" panose="020B0604020202020204" pitchFamily="34" charset="0"/>
                          <a:ea typeface="Times New Roman" panose="02020603050405020304" pitchFamily="18" charset="0"/>
                          <a:cs typeface="Arial" panose="020B0604020202020204" pitchFamily="34" charset="0"/>
                        </a:rPr>
                        <a:t>Little Karoo East</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0000"/>
                        </a:lnSpc>
                        <a:spcBef>
                          <a:spcPts val="0"/>
                        </a:spcBef>
                        <a:spcAft>
                          <a:spcPts val="0"/>
                        </a:spcAft>
                      </a:pPr>
                      <a:r>
                        <a:rPr lang="en-GB" sz="1600" b="0" dirty="0">
                          <a:effectLst/>
                          <a:latin typeface="Arial" panose="020B0604020202020204" pitchFamily="34" charset="0"/>
                          <a:ea typeface="Times New Roman" panose="02020603050405020304" pitchFamily="18" charset="0"/>
                          <a:cs typeface="Arial" panose="020B0604020202020204" pitchFamily="34" charset="0"/>
                        </a:rPr>
                        <a:t>E</a:t>
                      </a:r>
                      <a:endParaRPr lang="en-GB" sz="160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1400" b="0" dirty="0">
                          <a:effectLst/>
                          <a:latin typeface="Arial" panose="020B0604020202020204" pitchFamily="34" charset="0"/>
                          <a:ea typeface="Times New Roman" panose="02020603050405020304" pitchFamily="18" charset="0"/>
                          <a:cs typeface="Arial" panose="020B0604020202020204" pitchFamily="34" charset="0"/>
                        </a:rPr>
                        <a:t>Groot/</a:t>
                      </a:r>
                      <a:r>
                        <a:rPr lang="en-US" sz="1400" b="0" dirty="0" err="1">
                          <a:effectLst/>
                          <a:latin typeface="Arial" panose="020B0604020202020204" pitchFamily="34" charset="0"/>
                          <a:ea typeface="Times New Roman" panose="02020603050405020304" pitchFamily="18" charset="0"/>
                          <a:cs typeface="Arial" panose="020B0604020202020204" pitchFamily="34" charset="0"/>
                        </a:rPr>
                        <a:t>Touws</a:t>
                      </a:r>
                      <a:r>
                        <a:rPr lang="en-US" sz="1400" b="0" dirty="0">
                          <a:effectLst/>
                          <a:latin typeface="Arial" panose="020B0604020202020204" pitchFamily="34" charset="0"/>
                          <a:ea typeface="Times New Roman" panose="02020603050405020304" pitchFamily="18" charset="0"/>
                          <a:cs typeface="Arial" panose="020B0604020202020204" pitchFamily="34" charset="0"/>
                        </a:rPr>
                        <a:t> (part 2 of 2)</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GB" sz="1400" b="0" dirty="0" err="1">
                          <a:effectLst/>
                          <a:latin typeface="Arial" panose="020B0604020202020204" pitchFamily="34" charset="0"/>
                          <a:ea typeface="Times New Roman" panose="02020603050405020304" pitchFamily="18" charset="0"/>
                          <a:cs typeface="Arial" panose="020B0604020202020204" pitchFamily="34" charset="0"/>
                        </a:rPr>
                        <a:t>Touws</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GB" sz="1400" b="0" dirty="0">
                          <a:effectLst/>
                          <a:latin typeface="Arial" panose="020B0604020202020204" pitchFamily="34" charset="0"/>
                          <a:ea typeface="Times New Roman" panose="02020603050405020304" pitchFamily="18" charset="0"/>
                          <a:cs typeface="Arial" panose="020B0604020202020204" pitchFamily="34" charset="0"/>
                        </a:rPr>
                        <a:t>E8</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10"/>
                  </a:ext>
                </a:extLst>
              </a:tr>
              <a:tr h="276089">
                <a:tc rowSpan="5">
                  <a:txBody>
                    <a:bodyPr/>
                    <a:lstStyle/>
                    <a:p>
                      <a:pPr marL="0" marR="0" algn="l">
                        <a:lnSpc>
                          <a:spcPct val="115000"/>
                        </a:lnSpc>
                        <a:spcBef>
                          <a:spcPts val="0"/>
                        </a:spcBef>
                        <a:spcAft>
                          <a:spcPts val="500"/>
                        </a:spcAft>
                      </a:pPr>
                      <a:r>
                        <a:rPr lang="en-GB" sz="1400" b="0" dirty="0">
                          <a:effectLst/>
                          <a:latin typeface="Arial" panose="020B0604020202020204" pitchFamily="34" charset="0"/>
                          <a:cs typeface="Arial" panose="020B0604020202020204" pitchFamily="34" charset="0"/>
                        </a:rPr>
                        <a:t>Wheat belt</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5">
                  <a:txBody>
                    <a:bodyPr/>
                    <a:lstStyle/>
                    <a:p>
                      <a:pPr marL="0" marR="0" algn="ctr">
                        <a:lnSpc>
                          <a:spcPct val="100000"/>
                        </a:lnSpc>
                        <a:spcBef>
                          <a:spcPts val="0"/>
                        </a:spcBef>
                        <a:spcAft>
                          <a:spcPts val="0"/>
                        </a:spcAft>
                      </a:pPr>
                      <a:r>
                        <a:rPr lang="en-GB" sz="1600" b="0" dirty="0">
                          <a:effectLst/>
                          <a:latin typeface="Arial" panose="020B0604020202020204" pitchFamily="34" charset="0"/>
                          <a:cs typeface="Arial" panose="020B0604020202020204" pitchFamily="34" charset="0"/>
                        </a:rPr>
                        <a:t>F</a:t>
                      </a:r>
                      <a:endParaRPr lang="en-GB" sz="1600" b="0" dirty="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1400" b="0" dirty="0" err="1">
                          <a:effectLst/>
                          <a:latin typeface="Arial" panose="020B0604020202020204" pitchFamily="34" charset="0"/>
                          <a:cs typeface="Arial" panose="020B0604020202020204" pitchFamily="34" charset="0"/>
                        </a:rPr>
                        <a:t>Riviersonderend</a:t>
                      </a:r>
                      <a:r>
                        <a:rPr lang="en-US" sz="1400" b="0" dirty="0">
                          <a:effectLst/>
                          <a:latin typeface="Arial" panose="020B0604020202020204" pitchFamily="34" charset="0"/>
                          <a:cs typeface="Arial" panose="020B0604020202020204" pitchFamily="34" charset="0"/>
                        </a:rPr>
                        <a:t> Lower</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GB" sz="1400" b="0">
                          <a:effectLst/>
                          <a:latin typeface="Arial" panose="020B0604020202020204" pitchFamily="34" charset="0"/>
                          <a:cs typeface="Arial" panose="020B0604020202020204" pitchFamily="34" charset="0"/>
                        </a:rPr>
                        <a:t>Lower Riviersonderend</a:t>
                      </a:r>
                      <a:endParaRPr lang="en-GB" sz="1400" b="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GB" sz="1400" b="0">
                          <a:effectLst/>
                          <a:latin typeface="Arial" panose="020B0604020202020204" pitchFamily="34" charset="0"/>
                          <a:cs typeface="Arial" panose="020B0604020202020204" pitchFamily="34" charset="0"/>
                        </a:rPr>
                        <a:t>F9</a:t>
                      </a:r>
                      <a:endParaRPr lang="en-GB" sz="1400" b="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11"/>
                  </a:ext>
                </a:extLst>
              </a:tr>
              <a:tr h="281066">
                <a:tc vMerge="1">
                  <a:txBody>
                    <a:bodyPr/>
                    <a:lstStyle/>
                    <a:p>
                      <a:endParaRPr lang="en-GB"/>
                    </a:p>
                  </a:txBody>
                  <a:tcPr/>
                </a:tc>
                <a:tc vMerge="1">
                  <a:txBody>
                    <a:bodyPr/>
                    <a:lstStyle/>
                    <a:p>
                      <a:endParaRPr lang="en-GB"/>
                    </a:p>
                  </a:txBody>
                  <a:tcPr/>
                </a:tc>
                <a:tc>
                  <a:txBody>
                    <a:bodyPr/>
                    <a:lstStyle/>
                    <a:p>
                      <a:pPr marL="0" marR="0" algn="l">
                        <a:lnSpc>
                          <a:spcPct val="100000"/>
                        </a:lnSpc>
                        <a:spcBef>
                          <a:spcPts val="0"/>
                        </a:spcBef>
                        <a:spcAft>
                          <a:spcPts val="0"/>
                        </a:spcAft>
                      </a:pPr>
                      <a:r>
                        <a:rPr lang="en-US" sz="1400" b="0" dirty="0">
                          <a:effectLst/>
                          <a:latin typeface="Arial" panose="020B0604020202020204" pitchFamily="34" charset="0"/>
                          <a:cs typeface="Arial" panose="020B0604020202020204" pitchFamily="34" charset="0"/>
                        </a:rPr>
                        <a:t>Overberg West (part 2 of 3)</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lgn="l">
                        <a:lnSpc>
                          <a:spcPct val="100000"/>
                        </a:lnSpc>
                        <a:spcBef>
                          <a:spcPts val="0"/>
                        </a:spcBef>
                        <a:spcAft>
                          <a:spcPts val="0"/>
                        </a:spcAft>
                      </a:pPr>
                      <a:r>
                        <a:rPr lang="en-GB" sz="1400" b="0" dirty="0">
                          <a:effectLst/>
                          <a:latin typeface="Arial" panose="020B0604020202020204" pitchFamily="34" charset="0"/>
                          <a:cs typeface="Arial" panose="020B0604020202020204" pitchFamily="34" charset="0"/>
                        </a:rPr>
                        <a:t>Overberg East </a:t>
                      </a:r>
                      <a:r>
                        <a:rPr lang="en-GB" sz="1400" b="0" dirty="0" err="1">
                          <a:effectLst/>
                          <a:latin typeface="Arial" panose="020B0604020202020204" pitchFamily="34" charset="0"/>
                          <a:cs typeface="Arial" panose="020B0604020202020204" pitchFamily="34" charset="0"/>
                        </a:rPr>
                        <a:t>Renosterveld</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lgn="ctr">
                        <a:lnSpc>
                          <a:spcPct val="100000"/>
                        </a:lnSpc>
                        <a:spcBef>
                          <a:spcPts val="0"/>
                        </a:spcBef>
                        <a:spcAft>
                          <a:spcPts val="0"/>
                        </a:spcAft>
                      </a:pPr>
                      <a:r>
                        <a:rPr lang="en-GB" sz="1400" b="0">
                          <a:effectLst/>
                          <a:latin typeface="Arial" panose="020B0604020202020204" pitchFamily="34" charset="0"/>
                          <a:cs typeface="Arial" panose="020B0604020202020204" pitchFamily="34" charset="0"/>
                        </a:rPr>
                        <a:t>F10</a:t>
                      </a:r>
                      <a:endParaRPr lang="en-GB" sz="1400" b="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12"/>
                  </a:ext>
                </a:extLst>
              </a:tr>
              <a:tr h="256225">
                <a:tc vMerge="1">
                  <a:txBody>
                    <a:bodyPr/>
                    <a:lstStyle/>
                    <a:p>
                      <a:endParaRPr lang="en-GB"/>
                    </a:p>
                  </a:txBody>
                  <a:tcPr/>
                </a:tc>
                <a:tc vMerge="1">
                  <a:txBody>
                    <a:bodyPr/>
                    <a:lstStyle/>
                    <a:p>
                      <a:endParaRPr lang="en-GB"/>
                    </a:p>
                  </a:txBody>
                  <a:tcPr/>
                </a:tc>
                <a:tc>
                  <a:txBody>
                    <a:bodyPr/>
                    <a:lstStyle/>
                    <a:p>
                      <a:pPr marL="0" marR="0" algn="l">
                        <a:lnSpc>
                          <a:spcPct val="100000"/>
                        </a:lnSpc>
                        <a:spcBef>
                          <a:spcPts val="0"/>
                        </a:spcBef>
                        <a:spcAft>
                          <a:spcPts val="0"/>
                        </a:spcAft>
                      </a:pPr>
                      <a:r>
                        <a:rPr lang="en-US" sz="1400" b="0" dirty="0">
                          <a:effectLst/>
                          <a:latin typeface="Arial" panose="020B0604020202020204" pitchFamily="34" charset="0"/>
                          <a:cs typeface="Arial" panose="020B0604020202020204" pitchFamily="34" charset="0"/>
                        </a:rPr>
                        <a:t>Overberg East </a:t>
                      </a:r>
                      <a:r>
                        <a:rPr lang="en-US" sz="1400" b="0" dirty="0" err="1">
                          <a:effectLst/>
                          <a:latin typeface="Arial" panose="020B0604020202020204" pitchFamily="34" charset="0"/>
                          <a:cs typeface="Arial" panose="020B0604020202020204" pitchFamily="34" charset="0"/>
                        </a:rPr>
                        <a:t>Renosterveld</a:t>
                      </a:r>
                      <a:r>
                        <a:rPr lang="en-US" sz="1400" b="0" dirty="0">
                          <a:effectLst/>
                          <a:latin typeface="Arial" panose="020B0604020202020204" pitchFamily="34" charset="0"/>
                          <a:cs typeface="Arial" panose="020B0604020202020204" pitchFamily="34" charset="0"/>
                        </a:rPr>
                        <a:t> (part 1 of 2)</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GB"/>
                    </a:p>
                  </a:txBody>
                  <a:tcPr/>
                </a:tc>
                <a:tc vMerge="1">
                  <a:txBody>
                    <a:bodyPr/>
                    <a:lstStyle/>
                    <a:p>
                      <a:endParaRPr lang="en-GB"/>
                    </a:p>
                  </a:txBody>
                  <a:tcPr/>
                </a:tc>
                <a:extLst>
                  <a:ext uri="{0D108BD9-81ED-4DB2-BD59-A6C34878D82A}">
                    <a16:rowId xmlns="" xmlns:a16="http://schemas.microsoft.com/office/drawing/2014/main" val="10013"/>
                  </a:ext>
                </a:extLst>
              </a:tr>
              <a:tr h="263376">
                <a:tc vMerge="1">
                  <a:txBody>
                    <a:bodyPr/>
                    <a:lstStyle/>
                    <a:p>
                      <a:endParaRPr lang="en-GB"/>
                    </a:p>
                  </a:txBody>
                  <a:tcPr/>
                </a:tc>
                <a:tc vMerge="1">
                  <a:txBody>
                    <a:bodyPr/>
                    <a:lstStyle/>
                    <a:p>
                      <a:endParaRPr lang="en-GB"/>
                    </a:p>
                  </a:txBody>
                  <a:tcPr/>
                </a:tc>
                <a:tc>
                  <a:txBody>
                    <a:bodyPr/>
                    <a:lstStyle/>
                    <a:p>
                      <a:pPr marL="0" marR="0" algn="l">
                        <a:lnSpc>
                          <a:spcPct val="100000"/>
                        </a:lnSpc>
                        <a:spcBef>
                          <a:spcPts val="0"/>
                        </a:spcBef>
                        <a:spcAft>
                          <a:spcPts val="0"/>
                        </a:spcAft>
                      </a:pPr>
                      <a:r>
                        <a:rPr lang="en-GB" sz="1400" b="0" dirty="0">
                          <a:effectLst/>
                          <a:latin typeface="Arial" panose="020B0604020202020204" pitchFamily="34" charset="0"/>
                          <a:cs typeface="Arial" panose="020B0604020202020204" pitchFamily="34" charset="0"/>
                        </a:rPr>
                        <a:t>Lower </a:t>
                      </a:r>
                      <a:r>
                        <a:rPr lang="en-GB" sz="1400" b="0" dirty="0" err="1">
                          <a:effectLst/>
                          <a:latin typeface="Arial" panose="020B0604020202020204" pitchFamily="34" charset="0"/>
                          <a:cs typeface="Arial" panose="020B0604020202020204" pitchFamily="34" charset="0"/>
                        </a:rPr>
                        <a:t>Breede</a:t>
                      </a:r>
                      <a:r>
                        <a:rPr lang="en-GB" sz="1400" b="0" dirty="0">
                          <a:effectLst/>
                          <a:latin typeface="Arial" panose="020B0604020202020204" pitchFamily="34" charset="0"/>
                          <a:cs typeface="Arial" panose="020B0604020202020204" pitchFamily="34" charset="0"/>
                        </a:rPr>
                        <a:t> </a:t>
                      </a:r>
                      <a:r>
                        <a:rPr lang="en-GB" sz="1400" b="0" dirty="0" err="1">
                          <a:effectLst/>
                          <a:latin typeface="Arial" panose="020B0604020202020204" pitchFamily="34" charset="0"/>
                          <a:cs typeface="Arial" panose="020B0604020202020204" pitchFamily="34" charset="0"/>
                        </a:rPr>
                        <a:t>Renosterveld</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GB" sz="1400" b="0" dirty="0">
                          <a:effectLst/>
                          <a:latin typeface="Arial" panose="020B0604020202020204" pitchFamily="34" charset="0"/>
                          <a:cs typeface="Arial" panose="020B0604020202020204" pitchFamily="34" charset="0"/>
                        </a:rPr>
                        <a:t>Lower </a:t>
                      </a:r>
                      <a:r>
                        <a:rPr lang="en-GB" sz="1400" b="0" dirty="0" err="1">
                          <a:effectLst/>
                          <a:latin typeface="Arial" panose="020B0604020202020204" pitchFamily="34" charset="0"/>
                          <a:cs typeface="Arial" panose="020B0604020202020204" pitchFamily="34" charset="0"/>
                        </a:rPr>
                        <a:t>Breede</a:t>
                      </a:r>
                      <a:r>
                        <a:rPr lang="en-GB" sz="1400" b="0" dirty="0">
                          <a:effectLst/>
                          <a:latin typeface="Arial" panose="020B0604020202020204" pitchFamily="34" charset="0"/>
                          <a:cs typeface="Arial" panose="020B0604020202020204" pitchFamily="34" charset="0"/>
                        </a:rPr>
                        <a:t> </a:t>
                      </a:r>
                      <a:r>
                        <a:rPr lang="en-GB" sz="1400" b="0" dirty="0" err="1">
                          <a:effectLst/>
                          <a:latin typeface="Arial" panose="020B0604020202020204" pitchFamily="34" charset="0"/>
                          <a:cs typeface="Arial" panose="020B0604020202020204" pitchFamily="34" charset="0"/>
                        </a:rPr>
                        <a:t>Renosterveld</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GB" sz="1400" b="0">
                          <a:effectLst/>
                          <a:latin typeface="Arial" panose="020B0604020202020204" pitchFamily="34" charset="0"/>
                          <a:cs typeface="Arial" panose="020B0604020202020204" pitchFamily="34" charset="0"/>
                        </a:rPr>
                        <a:t>F11</a:t>
                      </a:r>
                      <a:endParaRPr lang="en-GB" sz="1400" b="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14"/>
                  </a:ext>
                </a:extLst>
              </a:tr>
              <a:tr h="294788">
                <a:tc vMerge="1">
                  <a:txBody>
                    <a:bodyPr/>
                    <a:lstStyle/>
                    <a:p>
                      <a:pPr marL="0" marR="0" algn="l">
                        <a:lnSpc>
                          <a:spcPct val="115000"/>
                        </a:lnSpc>
                        <a:spcBef>
                          <a:spcPts val="0"/>
                        </a:spcBef>
                        <a:spcAft>
                          <a:spcPts val="500"/>
                        </a:spcAft>
                      </a:pPr>
                      <a:endParaRPr lang="en-GB" sz="1400" dirty="0">
                        <a:effectLst/>
                        <a:latin typeface="Arial" panose="020B0604020202020204" pitchFamily="34" charset="0"/>
                        <a:ea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algn="ctr">
                        <a:lnSpc>
                          <a:spcPct val="115000"/>
                        </a:lnSpc>
                        <a:spcBef>
                          <a:spcPts val="0"/>
                        </a:spcBef>
                        <a:spcAft>
                          <a:spcPts val="500"/>
                        </a:spcAft>
                      </a:pPr>
                      <a:endParaRPr lang="en-GB" sz="1000" dirty="0">
                        <a:effectLst/>
                        <a:latin typeface="Arial" panose="020B0604020202020204" pitchFamily="34" charset="0"/>
                        <a:ea typeface="Arial" panose="020B0604020202020204"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1400" b="0" dirty="0" err="1">
                          <a:effectLst/>
                          <a:latin typeface="Arial" panose="020B0604020202020204" pitchFamily="34" charset="0"/>
                          <a:ea typeface="Times New Roman" panose="02020603050405020304" pitchFamily="18" charset="0"/>
                          <a:cs typeface="Arial" panose="020B0604020202020204" pitchFamily="34" charset="0"/>
                        </a:rPr>
                        <a:t>Duiwenhoks</a:t>
                      </a:r>
                      <a:r>
                        <a:rPr lang="en-US" sz="1400" b="0" dirty="0">
                          <a:effectLst/>
                          <a:latin typeface="Arial" panose="020B0604020202020204" pitchFamily="34" charset="0"/>
                          <a:ea typeface="Times New Roman" panose="02020603050405020304" pitchFamily="18" charset="0"/>
                          <a:cs typeface="Arial" panose="020B0604020202020204" pitchFamily="34" charset="0"/>
                        </a:rPr>
                        <a:t> (1 of 2)</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GB" sz="1400" b="0" dirty="0" err="1">
                          <a:effectLst/>
                          <a:latin typeface="Arial" panose="020B0604020202020204" pitchFamily="34" charset="0"/>
                          <a:ea typeface="Times New Roman" panose="02020603050405020304" pitchFamily="18" charset="0"/>
                          <a:cs typeface="Arial" panose="020B0604020202020204" pitchFamily="34" charset="0"/>
                        </a:rPr>
                        <a:t>Duiwenhoks</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GB" sz="1400" b="0" dirty="0">
                          <a:effectLst/>
                          <a:latin typeface="Arial" panose="020B0604020202020204" pitchFamily="34" charset="0"/>
                          <a:ea typeface="Times New Roman" panose="02020603050405020304" pitchFamily="18" charset="0"/>
                          <a:cs typeface="Arial" panose="020B0604020202020204" pitchFamily="34" charset="0"/>
                        </a:rPr>
                        <a:t>F12</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15"/>
                  </a:ext>
                </a:extLst>
              </a:tr>
              <a:tr h="294788">
                <a:tc rowSpan="2">
                  <a:txBody>
                    <a:bodyPr/>
                    <a:lstStyle/>
                    <a:p>
                      <a:pPr marL="0" marR="0" algn="l">
                        <a:lnSpc>
                          <a:spcPct val="115000"/>
                        </a:lnSpc>
                        <a:spcBef>
                          <a:spcPts val="0"/>
                        </a:spcBef>
                        <a:spcAft>
                          <a:spcPts val="500"/>
                        </a:spcAft>
                      </a:pPr>
                      <a:r>
                        <a:rPr lang="en-GB" sz="1400" b="0" dirty="0">
                          <a:effectLst/>
                          <a:latin typeface="Arial" panose="020B0604020202020204" pitchFamily="34" charset="0"/>
                          <a:ea typeface="Times New Roman" panose="02020603050405020304" pitchFamily="18" charset="0"/>
                          <a:cs typeface="Arial" panose="020B0604020202020204" pitchFamily="34" charset="0"/>
                        </a:rPr>
                        <a:t>Garden Route coast</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marL="0" marR="0" algn="ctr">
                        <a:lnSpc>
                          <a:spcPct val="100000"/>
                        </a:lnSpc>
                        <a:spcBef>
                          <a:spcPts val="0"/>
                        </a:spcBef>
                        <a:spcAft>
                          <a:spcPts val="0"/>
                        </a:spcAft>
                      </a:pPr>
                      <a:r>
                        <a:rPr lang="en-GB" sz="1600" b="0" dirty="0">
                          <a:effectLst/>
                          <a:latin typeface="Arial" panose="020B0604020202020204" pitchFamily="34" charset="0"/>
                          <a:ea typeface="Times New Roman" panose="02020603050405020304" pitchFamily="18" charset="0"/>
                          <a:cs typeface="Arial" panose="020B0604020202020204" pitchFamily="34" charset="0"/>
                        </a:rPr>
                        <a:t>G</a:t>
                      </a:r>
                      <a:endParaRPr lang="en-GB" sz="160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GB" sz="1400" b="0" dirty="0">
                          <a:effectLst/>
                          <a:latin typeface="Arial" panose="020B0604020202020204" pitchFamily="34" charset="0"/>
                          <a:ea typeface="Times New Roman" panose="02020603050405020304" pitchFamily="18" charset="0"/>
                          <a:cs typeface="Arial" panose="020B0604020202020204" pitchFamily="34" charset="0"/>
                        </a:rPr>
                        <a:t>Coastal Rivers (1 of 2)</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GB" sz="1400" b="0" dirty="0">
                          <a:effectLst/>
                          <a:latin typeface="Arial" panose="020B0604020202020204" pitchFamily="34" charset="0"/>
                          <a:ea typeface="Times New Roman" panose="02020603050405020304" pitchFamily="18" charset="0"/>
                          <a:cs typeface="Arial" panose="020B0604020202020204" pitchFamily="34" charset="0"/>
                        </a:rPr>
                        <a:t>Groot </a:t>
                      </a:r>
                      <a:r>
                        <a:rPr lang="en-GB" sz="1400" b="0" dirty="0" err="1">
                          <a:effectLst/>
                          <a:latin typeface="Arial" panose="020B0604020202020204" pitchFamily="34" charset="0"/>
                          <a:ea typeface="Times New Roman" panose="02020603050405020304" pitchFamily="18" charset="0"/>
                          <a:cs typeface="Arial" panose="020B0604020202020204" pitchFamily="34" charset="0"/>
                        </a:rPr>
                        <a:t>Brak</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GB" sz="1400" b="0">
                          <a:effectLst/>
                          <a:latin typeface="Arial" panose="020B0604020202020204" pitchFamily="34" charset="0"/>
                          <a:ea typeface="Times New Roman" panose="02020603050405020304" pitchFamily="18" charset="0"/>
                          <a:cs typeface="Arial" panose="020B0604020202020204" pitchFamily="34" charset="0"/>
                        </a:rPr>
                        <a:t>G14</a:t>
                      </a:r>
                      <a:endParaRPr lang="en-GB" sz="1400" b="0">
                        <a:effectLst/>
                        <a:latin typeface="Arial" panose="020B0604020202020204" pitchFamily="34" charset="0"/>
                        <a:ea typeface="Arial" panose="020B0604020202020204" pitchFamily="34" charset="0"/>
                        <a:cs typeface="Arial" panose="020B0604020202020204"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16"/>
                  </a:ext>
                </a:extLst>
              </a:tr>
              <a:tr h="294788">
                <a:tc v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GB" sz="1400" b="0" dirty="0">
                          <a:effectLst/>
                          <a:latin typeface="Arial" panose="020B0604020202020204" pitchFamily="34" charset="0"/>
                          <a:ea typeface="Times New Roman" panose="02020603050405020304" pitchFamily="18" charset="0"/>
                          <a:cs typeface="Arial" panose="020B0604020202020204" pitchFamily="34" charset="0"/>
                        </a:rPr>
                        <a:t>Coastal Rivers (2 of 2) </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GB" sz="1400" b="0" dirty="0">
                          <a:effectLst/>
                          <a:latin typeface="Arial" panose="020B0604020202020204" pitchFamily="34" charset="0"/>
                          <a:ea typeface="Times New Roman" panose="02020603050405020304" pitchFamily="18" charset="0"/>
                          <a:cs typeface="Arial" panose="020B0604020202020204" pitchFamily="34" charset="0"/>
                        </a:rPr>
                        <a:t>Coastal</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GB" sz="1400" b="0" dirty="0">
                          <a:effectLst/>
                          <a:latin typeface="Arial" panose="020B0604020202020204" pitchFamily="34" charset="0"/>
                          <a:ea typeface="Times New Roman" panose="02020603050405020304" pitchFamily="18" charset="0"/>
                          <a:cs typeface="Arial" panose="020B0604020202020204" pitchFamily="34" charset="0"/>
                        </a:rPr>
                        <a:t>G15</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17"/>
                  </a:ext>
                </a:extLst>
              </a:tr>
              <a:tr h="294788">
                <a:tc rowSpan="2">
                  <a:txBody>
                    <a:bodyPr/>
                    <a:lstStyle/>
                    <a:p>
                      <a:pPr marL="0" marR="0" algn="l">
                        <a:lnSpc>
                          <a:spcPct val="115000"/>
                        </a:lnSpc>
                        <a:spcBef>
                          <a:spcPts val="0"/>
                        </a:spcBef>
                        <a:spcAft>
                          <a:spcPts val="500"/>
                        </a:spcAft>
                      </a:pPr>
                      <a:r>
                        <a:rPr lang="en-GB" sz="1400" b="0" dirty="0">
                          <a:effectLst/>
                          <a:latin typeface="Arial" panose="020B0604020202020204" pitchFamily="34" charset="0"/>
                          <a:cs typeface="Arial" panose="020B0604020202020204" pitchFamily="34" charset="0"/>
                        </a:rPr>
                        <a:t>Overberg coast</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marL="0" marR="0" algn="ctr">
                        <a:lnSpc>
                          <a:spcPct val="100000"/>
                        </a:lnSpc>
                        <a:spcBef>
                          <a:spcPts val="0"/>
                        </a:spcBef>
                        <a:spcAft>
                          <a:spcPts val="0"/>
                        </a:spcAft>
                      </a:pPr>
                      <a:r>
                        <a:rPr lang="en-GB" sz="1600" b="0" dirty="0">
                          <a:effectLst/>
                          <a:latin typeface="Arial" panose="020B0604020202020204" pitchFamily="34" charset="0"/>
                          <a:cs typeface="Arial" panose="020B0604020202020204" pitchFamily="34" charset="0"/>
                        </a:rPr>
                        <a:t>H</a:t>
                      </a:r>
                      <a:endParaRPr lang="en-GB" sz="1600" b="0" dirty="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1400" b="0" dirty="0">
                          <a:effectLst/>
                          <a:latin typeface="Arial" panose="020B0604020202020204" pitchFamily="34" charset="0"/>
                          <a:cs typeface="Arial" panose="020B0604020202020204" pitchFamily="34" charset="0"/>
                        </a:rPr>
                        <a:t>Overberg West (3 of 3)</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GB" sz="1400" b="0">
                          <a:effectLst/>
                          <a:latin typeface="Arial" panose="020B0604020202020204" pitchFamily="34" charset="0"/>
                          <a:cs typeface="Arial" panose="020B0604020202020204" pitchFamily="34" charset="0"/>
                        </a:rPr>
                        <a:t>Overberg West Coastal</a:t>
                      </a:r>
                      <a:endParaRPr lang="en-GB" sz="1400" b="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GB" sz="1400" b="0" dirty="0">
                          <a:effectLst/>
                          <a:latin typeface="Arial" panose="020B0604020202020204" pitchFamily="34" charset="0"/>
                          <a:cs typeface="Arial" panose="020B0604020202020204" pitchFamily="34" charset="0"/>
                        </a:rPr>
                        <a:t>H16</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18"/>
                  </a:ext>
                </a:extLst>
              </a:tr>
              <a:tr h="245062">
                <a:tc vMerge="1">
                  <a:txBody>
                    <a:bodyPr/>
                    <a:lstStyle/>
                    <a:p>
                      <a:endParaRPr lang="en-GB"/>
                    </a:p>
                  </a:txBody>
                  <a:tcPr/>
                </a:tc>
                <a:tc vMerge="1">
                  <a:txBody>
                    <a:bodyPr/>
                    <a:lstStyle/>
                    <a:p>
                      <a:endParaRPr lang="en-GB"/>
                    </a:p>
                  </a:txBody>
                  <a:tcPr/>
                </a:tc>
                <a:tc>
                  <a:txBody>
                    <a:bodyPr/>
                    <a:lstStyle/>
                    <a:p>
                      <a:pPr marL="0" marR="0" algn="l">
                        <a:lnSpc>
                          <a:spcPct val="100000"/>
                        </a:lnSpc>
                        <a:spcBef>
                          <a:spcPts val="0"/>
                        </a:spcBef>
                        <a:spcAft>
                          <a:spcPts val="0"/>
                        </a:spcAft>
                      </a:pPr>
                      <a:r>
                        <a:rPr lang="en-GB" sz="1400" b="0" dirty="0">
                          <a:effectLst/>
                          <a:latin typeface="Arial" panose="020B0604020202020204" pitchFamily="34" charset="0"/>
                          <a:cs typeface="Arial" panose="020B0604020202020204" pitchFamily="34" charset="0"/>
                        </a:rPr>
                        <a:t>Overberg East (Fynbos)</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GB" sz="1400" b="0">
                          <a:effectLst/>
                          <a:latin typeface="Arial" panose="020B0604020202020204" pitchFamily="34" charset="0"/>
                          <a:cs typeface="Arial" panose="020B0604020202020204" pitchFamily="34" charset="0"/>
                        </a:rPr>
                        <a:t>Overberg East Fynbos</a:t>
                      </a:r>
                      <a:endParaRPr lang="en-GB" sz="1400" b="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GB" sz="1400" b="0" dirty="0">
                          <a:effectLst/>
                          <a:latin typeface="Arial" panose="020B0604020202020204" pitchFamily="34" charset="0"/>
                          <a:cs typeface="Arial" panose="020B0604020202020204" pitchFamily="34" charset="0"/>
                        </a:rPr>
                        <a:t>H17</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52986" marR="52986" marT="13737" marB="137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19"/>
                  </a:ext>
                </a:extLst>
              </a:tr>
              <a:tr h="265539">
                <a:tc>
                  <a:txBody>
                    <a:bodyPr/>
                    <a:lstStyle/>
                    <a:p>
                      <a:pPr marL="0" marR="0" algn="l">
                        <a:lnSpc>
                          <a:spcPct val="115000"/>
                        </a:lnSpc>
                        <a:spcBef>
                          <a:spcPts val="0"/>
                        </a:spcBef>
                        <a:spcAft>
                          <a:spcPts val="500"/>
                        </a:spcAft>
                      </a:pPr>
                      <a:r>
                        <a:rPr lang="en-GB" sz="1400" b="0" dirty="0" err="1">
                          <a:effectLst/>
                          <a:latin typeface="Arial" panose="020B0604020202020204" pitchFamily="34" charset="0"/>
                          <a:ea typeface="Times New Roman" panose="02020603050405020304" pitchFamily="18" charset="0"/>
                          <a:cs typeface="Arial" panose="020B0604020202020204" pitchFamily="34" charset="0"/>
                        </a:rPr>
                        <a:t>Hessequa</a:t>
                      </a:r>
                      <a:r>
                        <a:rPr lang="en-GB" sz="1400" b="0" dirty="0">
                          <a:effectLst/>
                          <a:latin typeface="Arial" panose="020B0604020202020204" pitchFamily="34" charset="0"/>
                          <a:ea typeface="Times New Roman" panose="02020603050405020304" pitchFamily="18" charset="0"/>
                          <a:cs typeface="Arial" panose="020B0604020202020204" pitchFamily="34" charset="0"/>
                        </a:rPr>
                        <a:t> coast</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0000"/>
                        </a:lnSpc>
                        <a:spcBef>
                          <a:spcPts val="0"/>
                        </a:spcBef>
                        <a:spcAft>
                          <a:spcPts val="0"/>
                        </a:spcAft>
                      </a:pPr>
                      <a:r>
                        <a:rPr lang="en-GB" sz="1600" b="0" dirty="0">
                          <a:effectLst/>
                          <a:latin typeface="Arial" panose="020B0604020202020204" pitchFamily="34" charset="0"/>
                          <a:ea typeface="Times New Roman" panose="02020603050405020304" pitchFamily="18" charset="0"/>
                          <a:cs typeface="Arial" panose="020B0604020202020204" pitchFamily="34" charset="0"/>
                        </a:rPr>
                        <a:t>I</a:t>
                      </a:r>
                      <a:endParaRPr lang="en-GB" sz="160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1400" b="0" dirty="0" err="1">
                          <a:effectLst/>
                          <a:latin typeface="Arial" panose="020B0604020202020204" pitchFamily="34" charset="0"/>
                          <a:ea typeface="Times New Roman" panose="02020603050405020304" pitchFamily="18" charset="0"/>
                          <a:cs typeface="Arial" panose="020B0604020202020204" pitchFamily="34" charset="0"/>
                        </a:rPr>
                        <a:t>Duiwenhoks</a:t>
                      </a:r>
                      <a:r>
                        <a:rPr lang="en-US" sz="1400" b="0" dirty="0">
                          <a:effectLst/>
                          <a:latin typeface="Arial" panose="020B0604020202020204" pitchFamily="34" charset="0"/>
                          <a:ea typeface="Times New Roman" panose="02020603050405020304" pitchFamily="18" charset="0"/>
                          <a:cs typeface="Arial" panose="020B0604020202020204" pitchFamily="34" charset="0"/>
                        </a:rPr>
                        <a:t> (2 of 2)</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GB" sz="1400" b="0" dirty="0" err="1">
                          <a:effectLst/>
                          <a:latin typeface="Arial" panose="020B0604020202020204" pitchFamily="34" charset="0"/>
                          <a:ea typeface="Times New Roman" panose="02020603050405020304" pitchFamily="18" charset="0"/>
                          <a:cs typeface="Arial" panose="020B0604020202020204" pitchFamily="34" charset="0"/>
                        </a:rPr>
                        <a:t>Hessequa</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GB" sz="1400" b="0" dirty="0">
                          <a:effectLst/>
                          <a:latin typeface="Arial" panose="020B0604020202020204" pitchFamily="34" charset="0"/>
                          <a:ea typeface="Times New Roman" panose="02020603050405020304" pitchFamily="18" charset="0"/>
                          <a:cs typeface="Arial" panose="020B0604020202020204" pitchFamily="34" charset="0"/>
                        </a:rPr>
                        <a:t>I18</a:t>
                      </a:r>
                      <a:endParaRPr lang="en-GB" sz="140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20"/>
                  </a:ext>
                </a:extLst>
              </a:tr>
            </a:tbl>
          </a:graphicData>
        </a:graphic>
      </p:graphicFrame>
    </p:spTree>
    <p:extLst>
      <p:ext uri="{BB962C8B-B14F-4D97-AF65-F5344CB8AC3E}">
        <p14:creationId xmlns:p14="http://schemas.microsoft.com/office/powerpoint/2010/main" val="3698034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Link to IUA map</a:t>
            </a:r>
            <a:endParaRPr lang="en-ZA"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0141" r="33245"/>
          <a:stretch/>
        </p:blipFill>
        <p:spPr>
          <a:xfrm>
            <a:off x="1428007" y="94576"/>
            <a:ext cx="7141029" cy="6763424"/>
          </a:xfrm>
        </p:spPr>
      </p:pic>
      <p:grpSp>
        <p:nvGrpSpPr>
          <p:cNvPr id="5" name="Group 4"/>
          <p:cNvGrpSpPr/>
          <p:nvPr/>
        </p:nvGrpSpPr>
        <p:grpSpPr>
          <a:xfrm>
            <a:off x="1669142" y="5580911"/>
            <a:ext cx="1255486" cy="1088571"/>
            <a:chOff x="609601" y="754743"/>
            <a:chExt cx="1255486" cy="1088571"/>
          </a:xfrm>
        </p:grpSpPr>
        <p:sp>
          <p:nvSpPr>
            <p:cNvPr id="6" name="Rectangle 5"/>
            <p:cNvSpPr/>
            <p:nvPr/>
          </p:nvSpPr>
          <p:spPr>
            <a:xfrm>
              <a:off x="609601" y="754743"/>
              <a:ext cx="1255486" cy="108857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cxnSp>
          <p:nvCxnSpPr>
            <p:cNvPr id="7" name="Straight Connector 6"/>
            <p:cNvCxnSpPr/>
            <p:nvPr/>
          </p:nvCxnSpPr>
          <p:spPr>
            <a:xfrm>
              <a:off x="718457" y="972457"/>
              <a:ext cx="435429" cy="7257"/>
            </a:xfrm>
            <a:prstGeom prst="line">
              <a:avLst/>
            </a:prstGeom>
            <a:ln w="19050"/>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718457" y="1303281"/>
              <a:ext cx="435429" cy="7257"/>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718457" y="1619449"/>
              <a:ext cx="435429" cy="7257"/>
            </a:xfrm>
            <a:prstGeom prst="line">
              <a:avLst/>
            </a:prstGeom>
            <a:ln w="19050">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1197429" y="791196"/>
              <a:ext cx="667657" cy="1015663"/>
            </a:xfrm>
            <a:prstGeom prst="rect">
              <a:avLst/>
            </a:prstGeom>
            <a:noFill/>
          </p:spPr>
          <p:txBody>
            <a:bodyPr wrap="square" rtlCol="0">
              <a:spAutoFit/>
            </a:bodyPr>
            <a:lstStyle/>
            <a:p>
              <a:r>
                <a:rPr lang="en-ZA" sz="1200" dirty="0" smtClean="0"/>
                <a:t>IUA</a:t>
              </a:r>
            </a:p>
            <a:p>
              <a:endParaRPr lang="en-ZA" sz="1200" dirty="0" smtClean="0"/>
            </a:p>
            <a:p>
              <a:r>
                <a:rPr lang="en-ZA" sz="1200" dirty="0" smtClean="0"/>
                <a:t>GRU</a:t>
              </a:r>
            </a:p>
            <a:p>
              <a:endParaRPr lang="en-ZA" sz="1200" dirty="0" smtClean="0"/>
            </a:p>
            <a:p>
              <a:r>
                <a:rPr lang="en-ZA" sz="1200" dirty="0" err="1" smtClean="0"/>
                <a:t>Quat</a:t>
              </a:r>
              <a:endParaRPr lang="en-ZA" sz="1200" dirty="0" smtClean="0"/>
            </a:p>
          </p:txBody>
        </p:sp>
      </p:grpSp>
      <p:sp>
        <p:nvSpPr>
          <p:cNvPr id="11" name="Title 1"/>
          <p:cNvSpPr txBox="1">
            <a:spLocks/>
          </p:cNvSpPr>
          <p:nvPr/>
        </p:nvSpPr>
        <p:spPr>
          <a:xfrm>
            <a:off x="609600" y="427038"/>
            <a:ext cx="8229600" cy="11430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ZA" dirty="0" smtClean="0"/>
              <a:t>GRUs and IUAs</a:t>
            </a:r>
            <a:endParaRPr lang="en-GB" dirty="0"/>
          </a:p>
        </p:txBody>
      </p:sp>
    </p:spTree>
    <p:extLst>
      <p:ext uri="{BB962C8B-B14F-4D97-AF65-F5344CB8AC3E}">
        <p14:creationId xmlns:p14="http://schemas.microsoft.com/office/powerpoint/2010/main" val="41443672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Delineation summary</a:t>
            </a:r>
            <a:endParaRPr lang="en-ZA" dirty="0"/>
          </a:p>
        </p:txBody>
      </p:sp>
      <p:sp>
        <p:nvSpPr>
          <p:cNvPr id="3" name="Content Placeholder 2"/>
          <p:cNvSpPr>
            <a:spLocks noGrp="1"/>
          </p:cNvSpPr>
          <p:nvPr>
            <p:ph idx="1"/>
          </p:nvPr>
        </p:nvSpPr>
        <p:spPr/>
        <p:txBody>
          <a:bodyPr/>
          <a:lstStyle/>
          <a:p>
            <a:r>
              <a:rPr lang="en-ZA" sz="2400" dirty="0" smtClean="0"/>
              <a:t>We consider the data and make the necessary assessments at GRU scale, also considering neighbouring GRUs where there may be flow between them</a:t>
            </a:r>
          </a:p>
          <a:p>
            <a:r>
              <a:rPr lang="en-ZA" sz="2400" dirty="0" smtClean="0"/>
              <a:t>We also provide numerical results at quaternary catchment scale, and </a:t>
            </a:r>
            <a:r>
              <a:rPr lang="en-ZA" sz="2400" dirty="0"/>
              <a:t>use quaternary </a:t>
            </a:r>
            <a:r>
              <a:rPr lang="en-ZA" sz="2400" dirty="0" smtClean="0"/>
              <a:t>catchments to zoom in on areas within the GRU </a:t>
            </a:r>
          </a:p>
          <a:p>
            <a:r>
              <a:rPr lang="en-ZA" sz="2400" dirty="0" smtClean="0"/>
              <a:t>From quaternary catchment scale, the information can be amalgamated up to IUA scale</a:t>
            </a:r>
          </a:p>
          <a:p>
            <a:pPr>
              <a:buFont typeface="Wingdings" panose="05000000000000000000" pitchFamily="2" charset="2"/>
              <a:buChar char="Ø"/>
            </a:pPr>
            <a:r>
              <a:rPr lang="en-ZA" sz="2400" dirty="0" smtClean="0"/>
              <a:t>RQOs developed for grouped quaternary catchments per GRU, ensuring at least 1 catchment per GRU is prioritised </a:t>
            </a:r>
            <a:r>
              <a:rPr lang="en-ZA" sz="1600" dirty="0" smtClean="0"/>
              <a:t>(where possible)</a:t>
            </a:r>
            <a:endParaRPr lang="en-ZA" sz="2400" dirty="0"/>
          </a:p>
        </p:txBody>
      </p:sp>
    </p:spTree>
    <p:extLst>
      <p:ext uri="{BB962C8B-B14F-4D97-AF65-F5344CB8AC3E}">
        <p14:creationId xmlns:p14="http://schemas.microsoft.com/office/powerpoint/2010/main" val="23227090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11227</TotalTime>
  <Words>5849</Words>
  <Application>Microsoft Office PowerPoint</Application>
  <PresentationFormat>On-screen Show (4:3)</PresentationFormat>
  <Paragraphs>1134</Paragraphs>
  <Slides>77</Slides>
  <Notes>24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77</vt:i4>
      </vt:variant>
    </vt:vector>
  </HeadingPairs>
  <TitlesOfParts>
    <vt:vector size="86" baseType="lpstr">
      <vt:lpstr>ＭＳ Ｐゴシック</vt:lpstr>
      <vt:lpstr>ＭＳ Ｐゴシック</vt:lpstr>
      <vt:lpstr>Arial</vt:lpstr>
      <vt:lpstr>Calibri</vt:lpstr>
      <vt:lpstr>Symbol</vt:lpstr>
      <vt:lpstr>Times New Roman</vt:lpstr>
      <vt:lpstr>Wingdings</vt:lpstr>
      <vt:lpstr>Office Theme</vt:lpstr>
      <vt:lpstr>Equation</vt:lpstr>
      <vt:lpstr>PowerPoint Presentation</vt:lpstr>
      <vt:lpstr>Groundwater resource units</vt:lpstr>
      <vt:lpstr>Groundwater resource units</vt:lpstr>
      <vt:lpstr>Groundwater resource units</vt:lpstr>
      <vt:lpstr>Groundwater resource units</vt:lpstr>
      <vt:lpstr>Groundwater resource units</vt:lpstr>
      <vt:lpstr>Summary </vt:lpstr>
      <vt:lpstr>Link to IUA map</vt:lpstr>
      <vt:lpstr>Delineation summary</vt:lpstr>
      <vt:lpstr>Recap: Status quo assessment &amp; classification scenarios</vt:lpstr>
      <vt:lpstr>PowerPoint Presentation</vt:lpstr>
      <vt:lpstr>PowerPoint Presentation</vt:lpstr>
      <vt:lpstr>PowerPoint Presentation</vt:lpstr>
      <vt:lpstr>PowerPoint Presentation</vt:lpstr>
      <vt:lpstr>PowerPoint Presentation</vt:lpstr>
      <vt:lpstr>Overview</vt:lpstr>
      <vt:lpstr>Prioritisation Criterion</vt:lpstr>
      <vt:lpstr>Prioritisation sub-criteria</vt:lpstr>
      <vt:lpstr>PowerPoint Presentation</vt:lpstr>
      <vt:lpstr>Registered Groundwater use</vt:lpstr>
      <vt:lpstr>Prioritisation sub-criteria</vt:lpstr>
      <vt:lpstr>GWBF / EWR</vt:lpstr>
      <vt:lpstr>Prioritisation sub-criteria</vt:lpstr>
      <vt:lpstr>Prioritisation sub-criteria</vt:lpstr>
      <vt:lpstr>Current DWS monitoring (HYDSTRA, WMS)</vt:lpstr>
      <vt:lpstr>Prioritisation scoring</vt:lpstr>
      <vt:lpstr>Prioritisation scoring</vt:lpstr>
      <vt:lpstr>Prioritisation results</vt:lpstr>
      <vt:lpstr>Prioritisation result</vt:lpstr>
      <vt:lpstr>Prioritisation result</vt:lpstr>
      <vt:lpstr>Prioritisation result</vt:lpstr>
      <vt:lpstr>PowerPoint Presentation</vt:lpstr>
      <vt:lpstr>Prioritisation example</vt:lpstr>
      <vt:lpstr>Discussion</vt:lpstr>
      <vt:lpstr>PowerPoint Presentation</vt:lpstr>
      <vt:lpstr>Evaluation of RUs</vt:lpstr>
      <vt:lpstr>Evaluation of RUs</vt:lpstr>
      <vt:lpstr>PowerPoint Presentation</vt:lpstr>
      <vt:lpstr>Discussion of RQOs, numerical values, and ‘supporting information’</vt:lpstr>
      <vt:lpstr>Sub-component: abstraction, Indicator: Water level </vt:lpstr>
      <vt:lpstr>Sub-component: abstraction, Indicator: Water level </vt:lpstr>
      <vt:lpstr>Component: Water quality</vt:lpstr>
      <vt:lpstr>Component: Water quality</vt:lpstr>
      <vt:lpstr>RQO - full details</vt:lpstr>
      <vt:lpstr>BB-1</vt:lpstr>
      <vt:lpstr>BB-1</vt:lpstr>
      <vt:lpstr>BB-1</vt:lpstr>
      <vt:lpstr>BO-1</vt:lpstr>
      <vt:lpstr>BO-1</vt:lpstr>
      <vt:lpstr>BO-1</vt:lpstr>
      <vt:lpstr>BB-8</vt:lpstr>
      <vt:lpstr>BB-8</vt:lpstr>
      <vt:lpstr>BB-8</vt:lpstr>
      <vt:lpstr>Specific interest in other areas / GRUs?</vt:lpstr>
      <vt:lpstr>Discussion</vt:lpstr>
      <vt:lpstr>PowerPoint Presentation</vt:lpstr>
      <vt:lpstr>BO-2</vt:lpstr>
      <vt:lpstr>BO-2</vt:lpstr>
      <vt:lpstr>BO-2</vt:lpstr>
      <vt:lpstr>PowerPoint Presentation</vt:lpstr>
      <vt:lpstr>The Capture Principle</vt:lpstr>
      <vt:lpstr>Maintainable aquifer yield</vt:lpstr>
      <vt:lpstr>Response time</vt:lpstr>
      <vt:lpstr>Dimensions of Sustainability</vt:lpstr>
      <vt:lpstr>Capture to sustainability - example</vt:lpstr>
      <vt:lpstr>Capture to sustainability</vt:lpstr>
      <vt:lpstr>Sub-component: abstraction, Indicator: Water level </vt:lpstr>
      <vt:lpstr>PowerPoint Presentation</vt:lpstr>
      <vt:lpstr>Groundwater’s role in WRCS</vt:lpstr>
      <vt:lpstr>Key principles</vt:lpstr>
      <vt:lpstr>Key principles</vt:lpstr>
      <vt:lpstr>Key principles</vt:lpstr>
      <vt:lpstr>Latest Guidelines (Dennis et al 2013)</vt:lpstr>
      <vt:lpstr>Latest Guidelines (Dennis et al 2013)</vt:lpstr>
      <vt:lpstr>ADDITIONAL SLIDES</vt:lpstr>
      <vt:lpstr>The Study Team</vt:lpstr>
      <vt:lpstr>Integrated Units of Analysis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Johan Maree</dc:creator>
  <cp:lastModifiedBy>Lekalake Esther</cp:lastModifiedBy>
  <cp:revision>781</cp:revision>
  <cp:lastPrinted>2017-11-22T06:00:43Z</cp:lastPrinted>
  <dcterms:created xsi:type="dcterms:W3CDTF">2012-08-01T10:33:21Z</dcterms:created>
  <dcterms:modified xsi:type="dcterms:W3CDTF">2018-07-17T12:52:35Z</dcterms:modified>
</cp:coreProperties>
</file>